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3"/>
  </p:notesMasterIdLst>
  <p:sldIdLst>
    <p:sldId id="256" r:id="rId2"/>
  </p:sldIdLst>
  <p:sldSz cx="38404800" cy="32918400"/>
  <p:notesSz cx="6858000" cy="9144000"/>
  <p:embeddedFontLst>
    <p:embeddedFont>
      <p:font typeface="Helvetica Neue" panose="02000503000000020004" pitchFamily="2" charset="0"/>
      <p:regular r:id="rId4"/>
      <p:bold r:id="rId5"/>
      <p:italic r:id="rId6"/>
      <p:boldItalic r:id="rId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213"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213"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213"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213"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213"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213"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213"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213"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213"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GoogleSlidesCustomDataVersion2">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13" roundtripDataSignature="AMtx7mh1EAtro3UzaW39AwGUPHkwUnp7x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44"/>
    <p:restoredTop sz="94691"/>
  </p:normalViewPr>
  <p:slideViewPr>
    <p:cSldViewPr snapToGrid="0">
      <p:cViewPr varScale="1">
        <p:scale>
          <a:sx n="21" d="100"/>
          <a:sy n="21" d="100"/>
        </p:scale>
        <p:origin x="2184" y="22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customschemas.google.com/relationships/presentationmetadata" Target="metadata"/><Relationship Id="rId3" Type="http://schemas.openxmlformats.org/officeDocument/2006/relationships/notesMaster" Target="notesMasters/notesMaster1.xml"/><Relationship Id="rId7" Type="http://schemas.openxmlformats.org/officeDocument/2006/relationships/font" Target="fonts/font4.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font" Target="fonts/font3.fntdata"/><Relationship Id="rId5" Type="http://schemas.openxmlformats.org/officeDocument/2006/relationships/font" Target="fonts/font2.fntdata"/><Relationship Id="rId15" Type="http://schemas.openxmlformats.org/officeDocument/2006/relationships/viewProps" Target="viewProps.xml"/><Relationship Id="rId4" Type="http://schemas.openxmlformats.org/officeDocument/2006/relationships/font" Target="fonts/font1.fntdata"/><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tiff>
</file>

<file path=ppt/media/image8.tiff>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428750" y="685800"/>
            <a:ext cx="40005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213"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213"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213"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213"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213"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213"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213"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213"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213"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
        <p:cNvGrpSpPr/>
        <p:nvPr/>
      </p:nvGrpSpPr>
      <p:grpSpPr>
        <a:xfrm>
          <a:off x="0" y="0"/>
          <a:ext cx="0" cy="0"/>
          <a:chOff x="0" y="0"/>
          <a:chExt cx="0" cy="0"/>
        </a:xfrm>
      </p:grpSpPr>
      <p:sp>
        <p:nvSpPr>
          <p:cNvPr id="11" name="Google Shape;1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12" name="Google Shape;12;p1:notes"/>
          <p:cNvSpPr>
            <a:spLocks noGrp="1" noRot="1" noChangeAspect="1"/>
          </p:cNvSpPr>
          <p:nvPr>
            <p:ph type="sldImg" idx="2"/>
          </p:nvPr>
        </p:nvSpPr>
        <p:spPr>
          <a:xfrm>
            <a:off x="1428750" y="685800"/>
            <a:ext cx="40005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p:cSld name="Title Slide">
    <p:spTree>
      <p:nvGrpSpPr>
        <p:cNvPr id="1" name="Shape 8"/>
        <p:cNvGrpSpPr/>
        <p:nvPr/>
      </p:nvGrpSpPr>
      <p:grpSpPr>
        <a:xfrm>
          <a:off x="0" y="0"/>
          <a:ext cx="0" cy="0"/>
          <a:chOff x="0" y="0"/>
          <a:chExt cx="0" cy="0"/>
        </a:xfrm>
      </p:grpSpPr>
      <p:cxnSp>
        <p:nvCxnSpPr>
          <p:cNvPr id="9" name="Google Shape;9;p4"/>
          <p:cNvCxnSpPr/>
          <p:nvPr/>
        </p:nvCxnSpPr>
        <p:spPr>
          <a:xfrm>
            <a:off x="0" y="31745047"/>
            <a:ext cx="38404800" cy="0"/>
          </a:xfrm>
          <a:prstGeom prst="straightConnector1">
            <a:avLst/>
          </a:prstGeom>
          <a:noFill/>
          <a:ln w="76200" cap="flat" cmpd="sng">
            <a:solidFill>
              <a:srgbClr val="187CB8"/>
            </a:solidFill>
            <a:prstDash val="solid"/>
            <a:miter lim="800000"/>
            <a:headEnd type="none" w="sm" len="sm"/>
            <a:tailEnd type="none" w="sm" len="sm"/>
          </a:ln>
        </p:spPr>
      </p:cxnSp>
    </p:spTree>
  </p:cSld>
  <p:clrMapOvr>
    <a:masterClrMapping/>
  </p:clrMapOvr>
  <p:extLst>
    <p:ext uri="{DCECCB84-F9BA-43D5-87BE-67443E8EF086}">
      <p15:sldGuideLst xmlns:p15="http://schemas.microsoft.com/office/powerpoint/2012/main">
        <p15:guide id="1" orient="horz" pos="761" userDrawn="1">
          <p15:clr>
            <a:srgbClr val="FBAE40"/>
          </p15:clr>
        </p15:guide>
        <p15:guide id="2" pos="735" userDrawn="1">
          <p15:clr>
            <a:srgbClr val="FBAE40"/>
          </p15:clr>
        </p15:guide>
        <p15:guide id="3" orient="horz" pos="19975" userDrawn="1">
          <p15:clr>
            <a:srgbClr val="FBAE40"/>
          </p15:clr>
        </p15:guide>
        <p15:guide id="4" pos="23394" userDrawn="1">
          <p15:clr>
            <a:srgbClr val="FBAE40"/>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3"/>
          <p:cNvSpPr/>
          <p:nvPr/>
        </p:nvSpPr>
        <p:spPr>
          <a:xfrm>
            <a:off x="-44103" y="0"/>
            <a:ext cx="38404800" cy="5554554"/>
          </a:xfrm>
          <a:prstGeom prst="rect">
            <a:avLst/>
          </a:prstGeom>
          <a:solidFill>
            <a:srgbClr val="187CB8"/>
          </a:solidFill>
          <a:ln w="12700" cap="flat" cmpd="sng">
            <a:solidFill>
              <a:srgbClr val="187CB8"/>
            </a:solidFill>
            <a:prstDash val="solid"/>
            <a:miter lim="800000"/>
            <a:headEnd type="none" w="sm" len="sm"/>
            <a:tailEnd type="none" w="sm" len="sm"/>
          </a:ln>
        </p:spPr>
        <p:txBody>
          <a:bodyPr spcFirstLastPara="1" wrap="square" lIns="78364" tIns="39171" rIns="78364" bIns="39171" anchor="ctr" anchorCtr="0">
            <a:noAutofit/>
          </a:bodyPr>
          <a:lstStyle/>
          <a:p>
            <a:pPr marL="0" marR="0" lvl="0" indent="0" algn="ctr" rtl="0">
              <a:spcBef>
                <a:spcPts val="0"/>
              </a:spcBef>
              <a:spcAft>
                <a:spcPts val="0"/>
              </a:spcAft>
              <a:buNone/>
            </a:pPr>
            <a:endParaRPr sz="1543" b="0" i="0" u="none" strike="noStrike" cap="none">
              <a:solidFill>
                <a:schemeClr val="lt1"/>
              </a:solidFill>
              <a:latin typeface="Calibri"/>
              <a:ea typeface="Calibri"/>
              <a:cs typeface="Calibri"/>
              <a:sym typeface="Calibri"/>
            </a:endParaRPr>
          </a:p>
        </p:txBody>
      </p:sp>
      <p:pic>
        <p:nvPicPr>
          <p:cNvPr id="7" name="Google Shape;7;p3"/>
          <p:cNvPicPr preferRelativeResize="0"/>
          <p:nvPr/>
        </p:nvPicPr>
        <p:blipFill rotWithShape="1">
          <a:blip r:embed="rId3">
            <a:alphaModFix/>
          </a:blip>
          <a:srcRect/>
          <a:stretch/>
        </p:blipFill>
        <p:spPr>
          <a:xfrm>
            <a:off x="44105" y="0"/>
            <a:ext cx="7996094" cy="5198203"/>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2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tiff"/><Relationship Id="rId13" Type="http://schemas.openxmlformats.org/officeDocument/2006/relationships/image" Target="../media/image12.png"/><Relationship Id="rId3" Type="http://schemas.openxmlformats.org/officeDocument/2006/relationships/image" Target="../media/image2.png"/><Relationship Id="rId7" Type="http://schemas.openxmlformats.org/officeDocument/2006/relationships/image" Target="../media/image6.png"/><Relationship Id="rId12" Type="http://schemas.openxmlformats.org/officeDocument/2006/relationships/image" Target="../media/image11.png"/><Relationship Id="rId2" Type="http://schemas.openxmlformats.org/officeDocument/2006/relationships/notesSlide" Target="../notesSlides/notesSlide1.xml"/><Relationship Id="rId16" Type="http://schemas.openxmlformats.org/officeDocument/2006/relationships/image" Target="../media/image15.png"/><Relationship Id="rId1" Type="http://schemas.openxmlformats.org/officeDocument/2006/relationships/slideLayout" Target="../slideLayouts/slideLayout1.xml"/><Relationship Id="rId6" Type="http://schemas.openxmlformats.org/officeDocument/2006/relationships/image" Target="../media/image5.png"/><Relationship Id="rId11" Type="http://schemas.openxmlformats.org/officeDocument/2006/relationships/image" Target="../media/image10.png"/><Relationship Id="rId5" Type="http://schemas.openxmlformats.org/officeDocument/2006/relationships/image" Target="../media/image4.png"/><Relationship Id="rId15" Type="http://schemas.openxmlformats.org/officeDocument/2006/relationships/image" Target="../media/image14.png"/><Relationship Id="rId10" Type="http://schemas.openxmlformats.org/officeDocument/2006/relationships/image" Target="../media/image9.png"/><Relationship Id="rId4" Type="http://schemas.openxmlformats.org/officeDocument/2006/relationships/image" Target="../media/image3.png"/><Relationship Id="rId9" Type="http://schemas.openxmlformats.org/officeDocument/2006/relationships/image" Target="../media/image8.tiff"/><Relationship Id="rId1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alpha val="87000"/>
          </a:schemeClr>
        </a:solidFill>
        <a:effectLst/>
      </p:bgPr>
    </p:bg>
    <p:spTree>
      <p:nvGrpSpPr>
        <p:cNvPr id="1" name="Shape 13"/>
        <p:cNvGrpSpPr/>
        <p:nvPr/>
      </p:nvGrpSpPr>
      <p:grpSpPr>
        <a:xfrm>
          <a:off x="0" y="0"/>
          <a:ext cx="0" cy="0"/>
          <a:chOff x="0" y="0"/>
          <a:chExt cx="0" cy="0"/>
        </a:xfrm>
      </p:grpSpPr>
      <p:pic>
        <p:nvPicPr>
          <p:cNvPr id="42" name="Picture 31">
            <a:extLst>
              <a:ext uri="{FF2B5EF4-FFF2-40B4-BE49-F238E27FC236}">
                <a16:creationId xmlns:a16="http://schemas.microsoft.com/office/drawing/2014/main" id="{040555CD-0595-0F18-64CC-11C75DA8927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2874"/>
          <a:stretch/>
        </p:blipFill>
        <p:spPr bwMode="auto">
          <a:xfrm>
            <a:off x="756782" y="20586713"/>
            <a:ext cx="3506982" cy="4995238"/>
          </a:xfrm>
          <a:prstGeom prst="rect">
            <a:avLst/>
          </a:prstGeom>
          <a:noFill/>
          <a:extLst>
            <a:ext uri="{909E8E84-426E-40DD-AFC4-6F175D3DCCD1}">
              <a14:hiddenFill xmlns:a14="http://schemas.microsoft.com/office/drawing/2010/main">
                <a:solidFill>
                  <a:srgbClr val="FFFFFF"/>
                </a:solidFill>
              </a14:hiddenFill>
            </a:ext>
          </a:extLst>
        </p:spPr>
      </p:pic>
      <p:pic>
        <p:nvPicPr>
          <p:cNvPr id="40" name="Picture 39" descr="A diagram of a nuclear reaction&#10;&#10;Description automatically generated">
            <a:extLst>
              <a:ext uri="{FF2B5EF4-FFF2-40B4-BE49-F238E27FC236}">
                <a16:creationId xmlns:a16="http://schemas.microsoft.com/office/drawing/2014/main" id="{EADDC6A3-EEA3-7F14-0F53-8F1A9D5F4C20}"/>
              </a:ext>
            </a:extLst>
          </p:cNvPr>
          <p:cNvPicPr>
            <a:picLocks noChangeAspect="1"/>
          </p:cNvPicPr>
          <p:nvPr/>
        </p:nvPicPr>
        <p:blipFill>
          <a:blip r:embed="rId4"/>
          <a:stretch>
            <a:fillRect/>
          </a:stretch>
        </p:blipFill>
        <p:spPr>
          <a:xfrm>
            <a:off x="13272181" y="7567068"/>
            <a:ext cx="23999557" cy="4810481"/>
          </a:xfrm>
          <a:prstGeom prst="rect">
            <a:avLst/>
          </a:prstGeom>
        </p:spPr>
      </p:pic>
      <p:sp>
        <p:nvSpPr>
          <p:cNvPr id="14" name="Google Shape;14;p1"/>
          <p:cNvSpPr/>
          <p:nvPr/>
        </p:nvSpPr>
        <p:spPr>
          <a:xfrm>
            <a:off x="12937995" y="711222"/>
            <a:ext cx="18015583" cy="2541320"/>
          </a:xfrm>
          <a:prstGeom prst="rect">
            <a:avLst/>
          </a:prstGeom>
          <a:noFill/>
          <a:ln>
            <a:noFill/>
          </a:ln>
        </p:spPr>
        <p:txBody>
          <a:bodyPr spcFirstLastPara="1" wrap="square" lIns="78364" tIns="39171" rIns="78364" bIns="39171" anchor="t" anchorCtr="0">
            <a:spAutoFit/>
          </a:bodyPr>
          <a:lstStyle/>
          <a:p>
            <a:pPr algn="ctr"/>
            <a:r>
              <a:rPr lang="en-US" sz="8000" b="1" dirty="0">
                <a:solidFill>
                  <a:srgbClr val="FFDD19"/>
                </a:solidFill>
                <a:latin typeface="Calibri"/>
                <a:ea typeface="Calibri"/>
                <a:cs typeface="Calibri"/>
                <a:sym typeface="Calibri"/>
              </a:rPr>
              <a:t>Saliva Cell-Free DNA as a Biomarker for Early Detection of Gastric Cancer</a:t>
            </a:r>
            <a:endParaRPr sz="8000" b="1" dirty="0">
              <a:solidFill>
                <a:srgbClr val="FFDD19"/>
              </a:solidFill>
              <a:latin typeface="Calibri"/>
              <a:ea typeface="Calibri"/>
              <a:cs typeface="Calibri"/>
              <a:sym typeface="Calibri"/>
            </a:endParaRPr>
          </a:p>
        </p:txBody>
      </p:sp>
      <p:sp>
        <p:nvSpPr>
          <p:cNvPr id="15" name="Google Shape;15;p1"/>
          <p:cNvSpPr txBox="1"/>
          <p:nvPr/>
        </p:nvSpPr>
        <p:spPr>
          <a:xfrm>
            <a:off x="7316016" y="3284191"/>
            <a:ext cx="30614678" cy="1832959"/>
          </a:xfrm>
          <a:prstGeom prst="rect">
            <a:avLst/>
          </a:prstGeom>
          <a:noFill/>
          <a:ln>
            <a:noFill/>
          </a:ln>
        </p:spPr>
        <p:txBody>
          <a:bodyPr spcFirstLastPara="1" wrap="square" lIns="77872" tIns="38936" rIns="77872" bIns="38936" anchor="t" anchorCtr="0">
            <a:spAutoFit/>
          </a:bodyPr>
          <a:lstStyle/>
          <a:p>
            <a:pPr algn="ctr"/>
            <a:r>
              <a:rPr lang="en-US" sz="4000" b="1" dirty="0">
                <a:solidFill>
                  <a:schemeClr val="lt1"/>
                </a:solidFill>
                <a:latin typeface="Helvetica Neue"/>
                <a:ea typeface="Helvetica Neue"/>
                <a:cs typeface="Helvetica Neue"/>
                <a:sym typeface="Helvetica Neue"/>
              </a:rPr>
              <a:t>LOUISE OH</a:t>
            </a:r>
            <a:r>
              <a:rPr lang="en-US" sz="4000" b="1" baseline="30000" dirty="0">
                <a:solidFill>
                  <a:schemeClr val="lt1"/>
                </a:solidFill>
                <a:latin typeface="Helvetica Neue"/>
                <a:ea typeface="Helvetica Neue"/>
                <a:cs typeface="Helvetica Neue"/>
                <a:sym typeface="Helvetica Neue"/>
              </a:rPr>
              <a:t>1</a:t>
            </a:r>
            <a:r>
              <a:rPr lang="en-US" sz="4000" dirty="0">
                <a:solidFill>
                  <a:schemeClr val="lt1"/>
                </a:solidFill>
                <a:latin typeface="Helvetica Neue"/>
                <a:ea typeface="Helvetica Neue"/>
                <a:cs typeface="Helvetica Neue"/>
                <a:sym typeface="Helvetica Neue"/>
              </a:rPr>
              <a:t>, </a:t>
            </a:r>
            <a:r>
              <a:rPr lang="en-US" sz="4000" b="1" dirty="0">
                <a:solidFill>
                  <a:schemeClr val="lt1"/>
                </a:solidFill>
                <a:latin typeface="Helvetica Neue"/>
                <a:ea typeface="Helvetica Neue"/>
                <a:cs typeface="Helvetica Neue"/>
                <a:sym typeface="Helvetica Neue"/>
              </a:rPr>
              <a:t>HASSOON SARWAR</a:t>
            </a:r>
            <a:r>
              <a:rPr lang="en-US" sz="4000" b="1" baseline="30000" dirty="0">
                <a:solidFill>
                  <a:schemeClr val="lt1"/>
                </a:solidFill>
                <a:latin typeface="Helvetica Neue"/>
                <a:ea typeface="Helvetica Neue"/>
                <a:cs typeface="Helvetica Neue"/>
                <a:sym typeface="Helvetica Neue"/>
              </a:rPr>
              <a:t>1</a:t>
            </a:r>
            <a:r>
              <a:rPr lang="en-US" sz="4000" dirty="0">
                <a:solidFill>
                  <a:schemeClr val="lt1"/>
                </a:solidFill>
                <a:latin typeface="Helvetica Neue"/>
                <a:ea typeface="Helvetica Neue"/>
                <a:cs typeface="Helvetica Neue"/>
                <a:sym typeface="Helvetica Neue"/>
              </a:rPr>
              <a:t>,</a:t>
            </a:r>
            <a:r>
              <a:rPr lang="en-US" sz="4000" b="1" dirty="0">
                <a:solidFill>
                  <a:schemeClr val="lt1"/>
                </a:solidFill>
                <a:latin typeface="Helvetica Neue"/>
                <a:ea typeface="Helvetica Neue"/>
                <a:cs typeface="Helvetica Neue"/>
                <a:sym typeface="Helvetica Neue"/>
              </a:rPr>
              <a:t> </a:t>
            </a:r>
            <a:r>
              <a:rPr lang="en-US" sz="4000" dirty="0">
                <a:solidFill>
                  <a:schemeClr val="lt1"/>
                </a:solidFill>
                <a:latin typeface="Helvetica Neue"/>
                <a:ea typeface="Helvetica Neue"/>
                <a:cs typeface="Helvetica Neue"/>
                <a:sym typeface="Helvetica Neue"/>
              </a:rPr>
              <a:t>Aaron Zander</a:t>
            </a:r>
            <a:r>
              <a:rPr lang="en-US" sz="4000" baseline="30000" dirty="0">
                <a:solidFill>
                  <a:schemeClr val="lt1"/>
                </a:solidFill>
                <a:latin typeface="Helvetica Neue"/>
                <a:ea typeface="Helvetica Neue"/>
                <a:cs typeface="Helvetica Neue"/>
                <a:sym typeface="Helvetica Neue"/>
              </a:rPr>
              <a:t>1</a:t>
            </a:r>
            <a:r>
              <a:rPr lang="en-US" sz="4000" dirty="0">
                <a:solidFill>
                  <a:schemeClr val="lt1"/>
                </a:solidFill>
                <a:latin typeface="Helvetica Neue"/>
                <a:ea typeface="Helvetica Neue"/>
                <a:cs typeface="Helvetica Neue"/>
                <a:sym typeface="Helvetica Neue"/>
              </a:rPr>
              <a:t>, Dev Trivedi</a:t>
            </a:r>
            <a:r>
              <a:rPr lang="en-US" sz="4000" baseline="30000" dirty="0">
                <a:solidFill>
                  <a:schemeClr val="lt1"/>
                </a:solidFill>
                <a:latin typeface="Helvetica Neue"/>
                <a:ea typeface="Helvetica Neue"/>
                <a:cs typeface="Helvetica Neue"/>
                <a:sym typeface="Helvetica Neue"/>
              </a:rPr>
              <a:t>1</a:t>
            </a:r>
            <a:r>
              <a:rPr lang="en-US" sz="4000" dirty="0">
                <a:solidFill>
                  <a:schemeClr val="lt1"/>
                </a:solidFill>
                <a:latin typeface="Helvetica Neue"/>
                <a:ea typeface="Helvetica Neue"/>
                <a:cs typeface="Helvetica Neue"/>
                <a:sym typeface="Helvetica Neue"/>
              </a:rPr>
              <a:t>, Irene Choi</a:t>
            </a:r>
            <a:r>
              <a:rPr lang="en-US" sz="4000" baseline="30000" dirty="0">
                <a:solidFill>
                  <a:schemeClr val="lt1"/>
                </a:solidFill>
                <a:latin typeface="Helvetica Neue"/>
                <a:ea typeface="Helvetica Neue"/>
                <a:cs typeface="Helvetica Neue"/>
                <a:sym typeface="Helvetica Neue"/>
              </a:rPr>
              <a:t>2</a:t>
            </a:r>
            <a:r>
              <a:rPr lang="en-US" sz="4000" dirty="0">
                <a:solidFill>
                  <a:schemeClr val="lt1"/>
                </a:solidFill>
                <a:latin typeface="Helvetica Neue"/>
                <a:ea typeface="Helvetica Neue"/>
                <a:cs typeface="Helvetica Neue"/>
                <a:sym typeface="Helvetica Neue"/>
              </a:rPr>
              <a:t>, Neeti Swarup</a:t>
            </a:r>
            <a:r>
              <a:rPr lang="en-US" sz="4000" baseline="30000" dirty="0">
                <a:solidFill>
                  <a:schemeClr val="lt1"/>
                </a:solidFill>
                <a:latin typeface="Helvetica Neue"/>
                <a:ea typeface="Helvetica Neue"/>
                <a:cs typeface="Helvetica Neue"/>
                <a:sym typeface="Helvetica Neue"/>
              </a:rPr>
              <a:t>2</a:t>
            </a:r>
            <a:r>
              <a:rPr lang="en-US" sz="4000" dirty="0">
                <a:solidFill>
                  <a:schemeClr val="lt1"/>
                </a:solidFill>
                <a:latin typeface="Helvetica Neue"/>
                <a:ea typeface="Helvetica Neue"/>
                <a:cs typeface="Helvetica Neue"/>
                <a:sym typeface="Helvetica Neue"/>
              </a:rPr>
              <a:t>, Mohammed Aziz</a:t>
            </a:r>
            <a:r>
              <a:rPr lang="en-US" sz="4000" baseline="30000" dirty="0">
                <a:solidFill>
                  <a:schemeClr val="lt1"/>
                </a:solidFill>
                <a:latin typeface="Helvetica Neue"/>
                <a:ea typeface="Helvetica Neue"/>
                <a:cs typeface="Helvetica Neue"/>
                <a:sym typeface="Helvetica Neue"/>
              </a:rPr>
              <a:t>2</a:t>
            </a:r>
            <a:r>
              <a:rPr lang="en-US" sz="4000" dirty="0">
                <a:solidFill>
                  <a:schemeClr val="lt1"/>
                </a:solidFill>
                <a:latin typeface="Helvetica Neue"/>
                <a:ea typeface="Helvetica Neue"/>
                <a:cs typeface="Helvetica Neue"/>
                <a:sym typeface="Helvetica Neue"/>
              </a:rPr>
              <a:t>, David Wong</a:t>
            </a:r>
            <a:r>
              <a:rPr lang="en-US" sz="4000" baseline="30000" dirty="0">
                <a:solidFill>
                  <a:schemeClr val="lt1"/>
                </a:solidFill>
                <a:latin typeface="Helvetica Neue"/>
                <a:ea typeface="Helvetica Neue"/>
                <a:cs typeface="Helvetica Neue"/>
                <a:sym typeface="Helvetica Neue"/>
              </a:rPr>
              <a:t>2</a:t>
            </a:r>
            <a:endParaRPr sz="4000" dirty="0"/>
          </a:p>
          <a:p>
            <a:pPr algn="ctr"/>
            <a:r>
              <a:rPr lang="en-US" sz="3600" baseline="30000" dirty="0">
                <a:solidFill>
                  <a:srgbClr val="FFFFFF"/>
                </a:solidFill>
                <a:latin typeface="Helvetica Neue"/>
                <a:ea typeface="Helvetica Neue"/>
                <a:cs typeface="Helvetica Neue"/>
                <a:sym typeface="Helvetica Neue"/>
              </a:rPr>
              <a:t>1</a:t>
            </a:r>
            <a:r>
              <a:rPr lang="en-US" sz="3600" dirty="0">
                <a:solidFill>
                  <a:srgbClr val="FFFFFF"/>
                </a:solidFill>
                <a:latin typeface="Helvetica Neue"/>
                <a:ea typeface="Helvetica Neue"/>
                <a:cs typeface="Helvetica Neue"/>
                <a:sym typeface="Helvetica Neue"/>
              </a:rPr>
              <a:t>BIG Summer Program, Institute for Quantitative and Computational Biosciences, UCLA, </a:t>
            </a:r>
          </a:p>
          <a:p>
            <a:pPr algn="ctr"/>
            <a:r>
              <a:rPr lang="en-US" sz="3600" baseline="30000" dirty="0">
                <a:solidFill>
                  <a:srgbClr val="FFFFFF"/>
                </a:solidFill>
                <a:latin typeface="Helvetica Neue"/>
                <a:ea typeface="Helvetica Neue"/>
                <a:cs typeface="Helvetica Neue"/>
                <a:sym typeface="Helvetica Neue"/>
              </a:rPr>
              <a:t>2</a:t>
            </a:r>
            <a:r>
              <a:rPr lang="en-US" sz="3600" dirty="0">
                <a:solidFill>
                  <a:srgbClr val="FFFFFF"/>
                </a:solidFill>
                <a:latin typeface="Helvetica Neue"/>
                <a:ea typeface="Helvetica Neue"/>
                <a:cs typeface="Helvetica Neue"/>
                <a:sym typeface="Helvetica Neue"/>
              </a:rPr>
              <a:t>School of Dentistry, UCLA</a:t>
            </a:r>
            <a:endParaRPr sz="3600" dirty="0"/>
          </a:p>
        </p:txBody>
      </p:sp>
      <p:grpSp>
        <p:nvGrpSpPr>
          <p:cNvPr id="20" name="Google Shape;20;p1"/>
          <p:cNvGrpSpPr/>
          <p:nvPr/>
        </p:nvGrpSpPr>
        <p:grpSpPr>
          <a:xfrm>
            <a:off x="499778" y="5866640"/>
            <a:ext cx="11682247" cy="1135551"/>
            <a:chOff x="444188" y="7042368"/>
            <a:chExt cx="11406436" cy="1324809"/>
          </a:xfrm>
        </p:grpSpPr>
        <p:sp>
          <p:nvSpPr>
            <p:cNvPr id="21" name="Google Shape;21;p1"/>
            <p:cNvSpPr/>
            <p:nvPr/>
          </p:nvSpPr>
          <p:spPr>
            <a:xfrm>
              <a:off x="444188" y="7042368"/>
              <a:ext cx="11406436" cy="1324809"/>
            </a:xfrm>
            <a:prstGeom prst="rect">
              <a:avLst/>
            </a:prstGeom>
            <a:solidFill>
              <a:srgbClr val="187CB8"/>
            </a:solidFill>
            <a:ln>
              <a:noFill/>
            </a:ln>
          </p:spPr>
          <p:txBody>
            <a:bodyPr spcFirstLastPara="1" wrap="square" lIns="78364" tIns="39171" rIns="78364" bIns="39171" anchor="ctr" anchorCtr="0">
              <a:noAutofit/>
            </a:bodyPr>
            <a:lstStyle/>
            <a:p>
              <a:pPr algn="ctr"/>
              <a:endParaRPr sz="1543">
                <a:solidFill>
                  <a:schemeClr val="lt1"/>
                </a:solidFill>
                <a:latin typeface="Calibri"/>
                <a:ea typeface="Calibri"/>
                <a:cs typeface="Calibri"/>
                <a:sym typeface="Calibri"/>
              </a:endParaRPr>
            </a:p>
          </p:txBody>
        </p:sp>
        <p:sp>
          <p:nvSpPr>
            <p:cNvPr id="22" name="Google Shape;22;p1"/>
            <p:cNvSpPr txBox="1"/>
            <p:nvPr/>
          </p:nvSpPr>
          <p:spPr>
            <a:xfrm>
              <a:off x="2836032" y="7187101"/>
              <a:ext cx="6622747" cy="1045823"/>
            </a:xfrm>
            <a:prstGeom prst="rect">
              <a:avLst/>
            </a:prstGeom>
            <a:noFill/>
            <a:ln>
              <a:noFill/>
            </a:ln>
          </p:spPr>
          <p:txBody>
            <a:bodyPr spcFirstLastPara="1" wrap="square" lIns="77872" tIns="38936" rIns="77872" bIns="38936" anchor="t" anchorCtr="0">
              <a:spAutoFit/>
            </a:bodyPr>
            <a:lstStyle/>
            <a:p>
              <a:pPr algn="ctr"/>
              <a:r>
                <a:rPr lang="en-US" sz="5314" b="1" dirty="0">
                  <a:solidFill>
                    <a:srgbClr val="FFDD19"/>
                  </a:solidFill>
                  <a:latin typeface="Helvetica Neue"/>
                  <a:ea typeface="Helvetica Neue"/>
                  <a:cs typeface="Helvetica Neue"/>
                  <a:sym typeface="Helvetica Neue"/>
                </a:rPr>
                <a:t>Abstract</a:t>
              </a:r>
              <a:endParaRPr sz="1040" dirty="0"/>
            </a:p>
          </p:txBody>
        </p:sp>
      </p:grpSp>
      <p:grpSp>
        <p:nvGrpSpPr>
          <p:cNvPr id="23" name="Google Shape;23;p1"/>
          <p:cNvGrpSpPr/>
          <p:nvPr/>
        </p:nvGrpSpPr>
        <p:grpSpPr>
          <a:xfrm>
            <a:off x="12450166" y="12142256"/>
            <a:ext cx="14752775" cy="1077880"/>
            <a:chOff x="12469908" y="7039718"/>
            <a:chExt cx="18290507" cy="1324809"/>
          </a:xfrm>
        </p:grpSpPr>
        <p:sp>
          <p:nvSpPr>
            <p:cNvPr id="24" name="Google Shape;24;p1"/>
            <p:cNvSpPr/>
            <p:nvPr/>
          </p:nvSpPr>
          <p:spPr>
            <a:xfrm>
              <a:off x="12469908" y="7039718"/>
              <a:ext cx="18290507" cy="1324809"/>
            </a:xfrm>
            <a:prstGeom prst="rect">
              <a:avLst/>
            </a:prstGeom>
            <a:solidFill>
              <a:srgbClr val="187CB8"/>
            </a:solidFill>
            <a:ln>
              <a:noFill/>
            </a:ln>
          </p:spPr>
          <p:txBody>
            <a:bodyPr spcFirstLastPara="1" wrap="square" lIns="78364" tIns="39171" rIns="78364" bIns="39171" anchor="ctr" anchorCtr="0">
              <a:noAutofit/>
            </a:bodyPr>
            <a:lstStyle/>
            <a:p>
              <a:pPr algn="ctr"/>
              <a:endParaRPr sz="1543">
                <a:solidFill>
                  <a:schemeClr val="lt1"/>
                </a:solidFill>
                <a:latin typeface="Calibri"/>
                <a:ea typeface="Calibri"/>
                <a:cs typeface="Calibri"/>
                <a:sym typeface="Calibri"/>
              </a:endParaRPr>
            </a:p>
          </p:txBody>
        </p:sp>
        <p:sp>
          <p:nvSpPr>
            <p:cNvPr id="25" name="Google Shape;25;p1"/>
            <p:cNvSpPr txBox="1"/>
            <p:nvPr/>
          </p:nvSpPr>
          <p:spPr>
            <a:xfrm>
              <a:off x="15112591" y="7179193"/>
              <a:ext cx="13007650" cy="1045823"/>
            </a:xfrm>
            <a:prstGeom prst="rect">
              <a:avLst/>
            </a:prstGeom>
            <a:noFill/>
            <a:ln>
              <a:noFill/>
            </a:ln>
          </p:spPr>
          <p:txBody>
            <a:bodyPr spcFirstLastPara="1" wrap="square" lIns="77872" tIns="38936" rIns="77872" bIns="38936" anchor="t" anchorCtr="0">
              <a:spAutoFit/>
            </a:bodyPr>
            <a:lstStyle/>
            <a:p>
              <a:pPr algn="ctr"/>
              <a:r>
                <a:rPr lang="en-US" sz="5314" b="1" dirty="0">
                  <a:solidFill>
                    <a:srgbClr val="FFDD19"/>
                  </a:solidFill>
                  <a:latin typeface="Helvetica Neue"/>
                  <a:ea typeface="Helvetica Neue"/>
                  <a:cs typeface="Helvetica Neue"/>
                  <a:sym typeface="Helvetica Neue"/>
                </a:rPr>
                <a:t>Results</a:t>
              </a:r>
              <a:endParaRPr sz="1040" dirty="0"/>
            </a:p>
          </p:txBody>
        </p:sp>
      </p:grpSp>
      <p:grpSp>
        <p:nvGrpSpPr>
          <p:cNvPr id="26" name="Google Shape;26;p1"/>
          <p:cNvGrpSpPr/>
          <p:nvPr/>
        </p:nvGrpSpPr>
        <p:grpSpPr>
          <a:xfrm>
            <a:off x="12544999" y="5866640"/>
            <a:ext cx="25444876" cy="1142964"/>
            <a:chOff x="444188" y="23155720"/>
            <a:chExt cx="18290507" cy="1324809"/>
          </a:xfrm>
        </p:grpSpPr>
        <p:sp>
          <p:nvSpPr>
            <p:cNvPr id="27" name="Google Shape;27;p1"/>
            <p:cNvSpPr/>
            <p:nvPr/>
          </p:nvSpPr>
          <p:spPr>
            <a:xfrm>
              <a:off x="444188" y="23155720"/>
              <a:ext cx="18290507" cy="1324809"/>
            </a:xfrm>
            <a:prstGeom prst="rect">
              <a:avLst/>
            </a:prstGeom>
            <a:solidFill>
              <a:srgbClr val="187CB8"/>
            </a:solidFill>
            <a:ln>
              <a:noFill/>
            </a:ln>
          </p:spPr>
          <p:txBody>
            <a:bodyPr spcFirstLastPara="1" wrap="square" lIns="78364" tIns="39171" rIns="78364" bIns="39171" anchor="ctr" anchorCtr="0">
              <a:noAutofit/>
            </a:bodyPr>
            <a:lstStyle/>
            <a:p>
              <a:pPr algn="ctr"/>
              <a:endParaRPr sz="1543">
                <a:solidFill>
                  <a:schemeClr val="lt1"/>
                </a:solidFill>
                <a:latin typeface="Calibri"/>
                <a:ea typeface="Calibri"/>
                <a:cs typeface="Calibri"/>
                <a:sym typeface="Calibri"/>
              </a:endParaRPr>
            </a:p>
          </p:txBody>
        </p:sp>
        <p:sp>
          <p:nvSpPr>
            <p:cNvPr id="28" name="Google Shape;28;p1"/>
            <p:cNvSpPr txBox="1"/>
            <p:nvPr/>
          </p:nvSpPr>
          <p:spPr>
            <a:xfrm>
              <a:off x="5622626" y="23303811"/>
              <a:ext cx="7936141" cy="1045823"/>
            </a:xfrm>
            <a:prstGeom prst="rect">
              <a:avLst/>
            </a:prstGeom>
            <a:noFill/>
            <a:ln>
              <a:noFill/>
            </a:ln>
          </p:spPr>
          <p:txBody>
            <a:bodyPr spcFirstLastPara="1" wrap="square" lIns="77872" tIns="38936" rIns="77872" bIns="38936" anchor="t" anchorCtr="0">
              <a:spAutoFit/>
            </a:bodyPr>
            <a:lstStyle/>
            <a:p>
              <a:pPr algn="ctr"/>
              <a:r>
                <a:rPr lang="en-US" sz="5314" b="1" dirty="0">
                  <a:solidFill>
                    <a:srgbClr val="FFDD19"/>
                  </a:solidFill>
                  <a:latin typeface="Helvetica Neue"/>
                  <a:ea typeface="Helvetica Neue"/>
                  <a:cs typeface="Helvetica Neue"/>
                  <a:sym typeface="Helvetica Neue"/>
                </a:rPr>
                <a:t>Methodology</a:t>
              </a:r>
              <a:endParaRPr sz="1040" dirty="0"/>
            </a:p>
          </p:txBody>
        </p:sp>
      </p:grpSp>
      <p:grpSp>
        <p:nvGrpSpPr>
          <p:cNvPr id="29" name="Google Shape;29;p1"/>
          <p:cNvGrpSpPr/>
          <p:nvPr/>
        </p:nvGrpSpPr>
        <p:grpSpPr>
          <a:xfrm>
            <a:off x="27457396" y="12142254"/>
            <a:ext cx="10437642" cy="1077881"/>
            <a:chOff x="31382208" y="7047626"/>
            <a:chExt cx="12064804" cy="1324809"/>
          </a:xfrm>
        </p:grpSpPr>
        <p:sp>
          <p:nvSpPr>
            <p:cNvPr id="30" name="Google Shape;30;p1"/>
            <p:cNvSpPr/>
            <p:nvPr/>
          </p:nvSpPr>
          <p:spPr>
            <a:xfrm>
              <a:off x="31382208" y="7047626"/>
              <a:ext cx="12064804" cy="1324809"/>
            </a:xfrm>
            <a:prstGeom prst="rect">
              <a:avLst/>
            </a:prstGeom>
            <a:solidFill>
              <a:srgbClr val="187CB8"/>
            </a:solidFill>
            <a:ln>
              <a:noFill/>
            </a:ln>
          </p:spPr>
          <p:txBody>
            <a:bodyPr spcFirstLastPara="1" wrap="square" lIns="78364" tIns="39171" rIns="78364" bIns="39171" anchor="ctr" anchorCtr="0">
              <a:noAutofit/>
            </a:bodyPr>
            <a:lstStyle/>
            <a:p>
              <a:pPr algn="ctr"/>
              <a:endParaRPr sz="1543">
                <a:solidFill>
                  <a:schemeClr val="lt1"/>
                </a:solidFill>
                <a:latin typeface="Calibri"/>
                <a:ea typeface="Calibri"/>
                <a:cs typeface="Calibri"/>
                <a:sym typeface="Calibri"/>
              </a:endParaRPr>
            </a:p>
          </p:txBody>
        </p:sp>
        <p:sp>
          <p:nvSpPr>
            <p:cNvPr id="31" name="Google Shape;31;p1"/>
            <p:cNvSpPr txBox="1"/>
            <p:nvPr/>
          </p:nvSpPr>
          <p:spPr>
            <a:xfrm>
              <a:off x="33445691" y="7179194"/>
              <a:ext cx="7937836" cy="1101778"/>
            </a:xfrm>
            <a:prstGeom prst="rect">
              <a:avLst/>
            </a:prstGeom>
            <a:noFill/>
            <a:ln>
              <a:noFill/>
            </a:ln>
          </p:spPr>
          <p:txBody>
            <a:bodyPr spcFirstLastPara="1" wrap="square" lIns="77872" tIns="38936" rIns="77872" bIns="38936" anchor="t" anchorCtr="0">
              <a:spAutoFit/>
            </a:bodyPr>
            <a:lstStyle/>
            <a:p>
              <a:pPr algn="ctr"/>
              <a:r>
                <a:rPr lang="en-US" sz="5314" b="1" dirty="0">
                  <a:solidFill>
                    <a:srgbClr val="FFDD19"/>
                  </a:solidFill>
                  <a:latin typeface="Helvetica Neue"/>
                  <a:ea typeface="Helvetica Neue"/>
                  <a:cs typeface="Helvetica Neue"/>
                  <a:sym typeface="Helvetica Neue"/>
                </a:rPr>
                <a:t>Conclusions</a:t>
              </a:r>
              <a:endParaRPr sz="1040" dirty="0"/>
            </a:p>
          </p:txBody>
        </p:sp>
      </p:grpSp>
      <p:grpSp>
        <p:nvGrpSpPr>
          <p:cNvPr id="32" name="Google Shape;32;p1"/>
          <p:cNvGrpSpPr/>
          <p:nvPr/>
        </p:nvGrpSpPr>
        <p:grpSpPr>
          <a:xfrm>
            <a:off x="27464023" y="25900773"/>
            <a:ext cx="10437644" cy="1135551"/>
            <a:chOff x="31382208" y="29074844"/>
            <a:chExt cx="12064804" cy="1324809"/>
          </a:xfrm>
        </p:grpSpPr>
        <p:sp>
          <p:nvSpPr>
            <p:cNvPr id="33" name="Google Shape;33;p1"/>
            <p:cNvSpPr/>
            <p:nvPr/>
          </p:nvSpPr>
          <p:spPr>
            <a:xfrm>
              <a:off x="31382208" y="29074844"/>
              <a:ext cx="12064804" cy="1324809"/>
            </a:xfrm>
            <a:prstGeom prst="rect">
              <a:avLst/>
            </a:prstGeom>
            <a:solidFill>
              <a:srgbClr val="187CB8"/>
            </a:solidFill>
            <a:ln>
              <a:noFill/>
            </a:ln>
          </p:spPr>
          <p:txBody>
            <a:bodyPr spcFirstLastPara="1" wrap="square" lIns="78364" tIns="39171" rIns="78364" bIns="39171" anchor="ctr" anchorCtr="0">
              <a:noAutofit/>
            </a:bodyPr>
            <a:lstStyle/>
            <a:p>
              <a:pPr algn="ctr"/>
              <a:endParaRPr sz="1543">
                <a:solidFill>
                  <a:schemeClr val="lt1"/>
                </a:solidFill>
                <a:latin typeface="Calibri"/>
                <a:ea typeface="Calibri"/>
                <a:cs typeface="Calibri"/>
                <a:sym typeface="Calibri"/>
              </a:endParaRPr>
            </a:p>
          </p:txBody>
        </p:sp>
        <p:sp>
          <p:nvSpPr>
            <p:cNvPr id="34" name="Google Shape;34;p1"/>
            <p:cNvSpPr txBox="1"/>
            <p:nvPr/>
          </p:nvSpPr>
          <p:spPr>
            <a:xfrm>
              <a:off x="32461673" y="29214319"/>
              <a:ext cx="9905871" cy="1045823"/>
            </a:xfrm>
            <a:prstGeom prst="rect">
              <a:avLst/>
            </a:prstGeom>
            <a:noFill/>
            <a:ln>
              <a:noFill/>
            </a:ln>
          </p:spPr>
          <p:txBody>
            <a:bodyPr spcFirstLastPara="1" wrap="square" lIns="77872" tIns="38936" rIns="77872" bIns="38936" anchor="t" anchorCtr="0">
              <a:spAutoFit/>
            </a:bodyPr>
            <a:lstStyle/>
            <a:p>
              <a:pPr algn="ctr"/>
              <a:r>
                <a:rPr lang="en-US" sz="5314" b="1">
                  <a:solidFill>
                    <a:srgbClr val="FFDD19"/>
                  </a:solidFill>
                  <a:latin typeface="Helvetica Neue"/>
                  <a:ea typeface="Helvetica Neue"/>
                  <a:cs typeface="Helvetica Neue"/>
                  <a:sym typeface="Helvetica Neue"/>
                </a:rPr>
                <a:t>References</a:t>
              </a:r>
              <a:endParaRPr sz="1040"/>
            </a:p>
          </p:txBody>
        </p:sp>
      </p:grpSp>
      <p:grpSp>
        <p:nvGrpSpPr>
          <p:cNvPr id="2" name="Google Shape;20;p1">
            <a:extLst>
              <a:ext uri="{FF2B5EF4-FFF2-40B4-BE49-F238E27FC236}">
                <a16:creationId xmlns:a16="http://schemas.microsoft.com/office/drawing/2014/main" id="{01F16D7E-E8B2-3BA5-8D1F-872BE81C06EF}"/>
              </a:ext>
            </a:extLst>
          </p:cNvPr>
          <p:cNvGrpSpPr/>
          <p:nvPr/>
        </p:nvGrpSpPr>
        <p:grpSpPr>
          <a:xfrm>
            <a:off x="523058" y="14694707"/>
            <a:ext cx="11678538" cy="1135551"/>
            <a:chOff x="444188" y="7042368"/>
            <a:chExt cx="11406436" cy="1324809"/>
          </a:xfrm>
        </p:grpSpPr>
        <p:sp>
          <p:nvSpPr>
            <p:cNvPr id="3" name="Google Shape;21;p1">
              <a:extLst>
                <a:ext uri="{FF2B5EF4-FFF2-40B4-BE49-F238E27FC236}">
                  <a16:creationId xmlns:a16="http://schemas.microsoft.com/office/drawing/2014/main" id="{6470209B-A209-0483-3865-3E513747D0BB}"/>
                </a:ext>
              </a:extLst>
            </p:cNvPr>
            <p:cNvSpPr/>
            <p:nvPr/>
          </p:nvSpPr>
          <p:spPr>
            <a:xfrm>
              <a:off x="444188" y="7042368"/>
              <a:ext cx="11406436" cy="1324809"/>
            </a:xfrm>
            <a:prstGeom prst="rect">
              <a:avLst/>
            </a:prstGeom>
            <a:solidFill>
              <a:srgbClr val="187CB8"/>
            </a:solidFill>
            <a:ln>
              <a:noFill/>
            </a:ln>
          </p:spPr>
          <p:txBody>
            <a:bodyPr spcFirstLastPara="1" wrap="square" lIns="78364" tIns="39171" rIns="78364" bIns="39171" anchor="ctr" anchorCtr="0">
              <a:noAutofit/>
            </a:bodyPr>
            <a:lstStyle/>
            <a:p>
              <a:pPr algn="ctr"/>
              <a:endParaRPr sz="1543">
                <a:solidFill>
                  <a:schemeClr val="lt1"/>
                </a:solidFill>
                <a:latin typeface="Calibri"/>
                <a:ea typeface="Calibri"/>
                <a:cs typeface="Calibri"/>
                <a:sym typeface="Calibri"/>
              </a:endParaRPr>
            </a:p>
          </p:txBody>
        </p:sp>
        <p:sp>
          <p:nvSpPr>
            <p:cNvPr id="4" name="Google Shape;22;p1">
              <a:extLst>
                <a:ext uri="{FF2B5EF4-FFF2-40B4-BE49-F238E27FC236}">
                  <a16:creationId xmlns:a16="http://schemas.microsoft.com/office/drawing/2014/main" id="{63544A6E-FA43-EF29-B260-A9032B969F4F}"/>
                </a:ext>
              </a:extLst>
            </p:cNvPr>
            <p:cNvSpPr txBox="1"/>
            <p:nvPr/>
          </p:nvSpPr>
          <p:spPr>
            <a:xfrm>
              <a:off x="2836032" y="7187101"/>
              <a:ext cx="6622747" cy="1045823"/>
            </a:xfrm>
            <a:prstGeom prst="rect">
              <a:avLst/>
            </a:prstGeom>
            <a:noFill/>
            <a:ln>
              <a:noFill/>
            </a:ln>
          </p:spPr>
          <p:txBody>
            <a:bodyPr spcFirstLastPara="1" wrap="square" lIns="77872" tIns="38936" rIns="77872" bIns="38936" anchor="t" anchorCtr="0">
              <a:spAutoFit/>
            </a:bodyPr>
            <a:lstStyle/>
            <a:p>
              <a:pPr algn="ctr"/>
              <a:r>
                <a:rPr lang="en-US" sz="5314" b="1" dirty="0">
                  <a:solidFill>
                    <a:srgbClr val="FFDD19"/>
                  </a:solidFill>
                  <a:latin typeface="Helvetica Neue"/>
                  <a:ea typeface="Helvetica Neue"/>
                  <a:cs typeface="Helvetica Neue"/>
                  <a:sym typeface="Helvetica Neue"/>
                </a:rPr>
                <a:t>Background</a:t>
              </a:r>
              <a:endParaRPr sz="1040" dirty="0"/>
            </a:p>
          </p:txBody>
        </p:sp>
      </p:grpSp>
      <p:sp>
        <p:nvSpPr>
          <p:cNvPr id="7" name="TextBox 6">
            <a:extLst>
              <a:ext uri="{FF2B5EF4-FFF2-40B4-BE49-F238E27FC236}">
                <a16:creationId xmlns:a16="http://schemas.microsoft.com/office/drawing/2014/main" id="{A94C0617-FE29-614E-BF78-FB9AEC4B2799}"/>
              </a:ext>
            </a:extLst>
          </p:cNvPr>
          <p:cNvSpPr txBox="1"/>
          <p:nvPr/>
        </p:nvSpPr>
        <p:spPr>
          <a:xfrm>
            <a:off x="487476" y="7278153"/>
            <a:ext cx="11663098" cy="6986528"/>
          </a:xfrm>
          <a:prstGeom prst="rect">
            <a:avLst/>
          </a:prstGeom>
          <a:noFill/>
        </p:spPr>
        <p:txBody>
          <a:bodyPr wrap="square" rtlCol="0">
            <a:spAutoFit/>
          </a:bodyPr>
          <a:lstStyle/>
          <a:p>
            <a:pPr algn="just"/>
            <a:r>
              <a:rPr lang="en-US" sz="2800" dirty="0">
                <a:latin typeface="Arial" panose="020B0604020202020204" pitchFamily="34" charset="0"/>
                <a:cs typeface="Arial" panose="020B0604020202020204" pitchFamily="34" charset="0"/>
              </a:rPr>
              <a:t>Gastric cancer (GC) is one of the leading causes of cancer death annually and due to its disease heterogeneity, it is difficult to detect during early stages. The tumor microenvironment (TME) includes various molecular components, such as immune cells, that favor tumor progression. Previous studies have utilized salivary cell-free DNA (cfDNA) as a non-invasive means to guide early cancer detection. This project explores non-mutational analyses of cfDNA and considers the TME of GC to investigate the underlying genetic differences between non-cancer and gastric cancer patients. We employed a low-coverage single-stranded library NGS pipeline on saliva samples of the two cohorts to study cfDNA characteristics including fragmentomics, G-quadruplex prevalence, and end-motif profiles. Our analysis showed a significant difference between the two cohorts for both saliva cfDNA characteristics and TME-specific biomarkers. These discoveries could potentially improve the application of cfDNA analysis in clinical settings for both early disease detection and monitoring its progression. </a:t>
            </a:r>
          </a:p>
        </p:txBody>
      </p:sp>
      <p:sp>
        <p:nvSpPr>
          <p:cNvPr id="8" name="TextBox 7">
            <a:extLst>
              <a:ext uri="{FF2B5EF4-FFF2-40B4-BE49-F238E27FC236}">
                <a16:creationId xmlns:a16="http://schemas.microsoft.com/office/drawing/2014/main" id="{25A385B1-82CC-EDC9-CCE1-DD5EFA19C938}"/>
              </a:ext>
            </a:extLst>
          </p:cNvPr>
          <p:cNvSpPr txBox="1"/>
          <p:nvPr/>
        </p:nvSpPr>
        <p:spPr>
          <a:xfrm>
            <a:off x="523058" y="16122331"/>
            <a:ext cx="11693061" cy="4401205"/>
          </a:xfrm>
          <a:prstGeom prst="rect">
            <a:avLst/>
          </a:prstGeom>
          <a:noFill/>
        </p:spPr>
        <p:txBody>
          <a:bodyPr wrap="square" rtlCol="0">
            <a:spAutoFit/>
          </a:bodyPr>
          <a:lstStyle/>
          <a:p>
            <a:pPr algn="just"/>
            <a:r>
              <a:rPr lang="en-US" sz="2800" dirty="0"/>
              <a:t>Cell-free DNA (cfDNA) analysis has recently emerged as a promising tool for non-invasive and early disease detection.</a:t>
            </a:r>
            <a:r>
              <a:rPr lang="en-US" sz="2800" baseline="30000" dirty="0"/>
              <a:t>1</a:t>
            </a:r>
            <a:r>
              <a:rPr lang="en-US" sz="2800" dirty="0"/>
              <a:t> Compared to other biofluids, saliva is easily accessible and validated to contain specific cfDNA signatures that differentiate cancer and healthy patients. However, the heterogeneity of systemic diseases, such as gastric cancer (GC), presents a unique challenge in early detection because multiple cellular components are involved in disease onset and progression.</a:t>
            </a:r>
            <a:r>
              <a:rPr lang="en-US" sz="2800" baseline="30000" dirty="0"/>
              <a:t>2</a:t>
            </a:r>
            <a:r>
              <a:rPr lang="en-US" sz="2800" dirty="0"/>
              <a:t> Previous research has demonstrated that circulating-tumor DNA (</a:t>
            </a:r>
            <a:r>
              <a:rPr lang="en-US" sz="2800" dirty="0" err="1"/>
              <a:t>ctDNA</a:t>
            </a:r>
            <a:r>
              <a:rPr lang="en-US" sz="2800" dirty="0"/>
              <a:t>) is detectable in saliva samples, but a lack of established tumor-specific genetic alterations hinder accurate detection.</a:t>
            </a:r>
          </a:p>
        </p:txBody>
      </p:sp>
      <p:sp>
        <p:nvSpPr>
          <p:cNvPr id="10" name="TextBox 9">
            <a:extLst>
              <a:ext uri="{FF2B5EF4-FFF2-40B4-BE49-F238E27FC236}">
                <a16:creationId xmlns:a16="http://schemas.microsoft.com/office/drawing/2014/main" id="{8926BE9D-636F-3FD6-8000-F540A50FF680}"/>
              </a:ext>
            </a:extLst>
          </p:cNvPr>
          <p:cNvSpPr txBox="1"/>
          <p:nvPr/>
        </p:nvSpPr>
        <p:spPr>
          <a:xfrm>
            <a:off x="12531231" y="18131583"/>
            <a:ext cx="14465639" cy="800219"/>
          </a:xfrm>
          <a:prstGeom prst="rect">
            <a:avLst/>
          </a:prstGeom>
          <a:noFill/>
        </p:spPr>
        <p:txBody>
          <a:bodyPr wrap="square" rtlCol="0">
            <a:spAutoFit/>
          </a:bodyPr>
          <a:lstStyle/>
          <a:p>
            <a:r>
              <a:rPr lang="en-US" sz="2300" b="1" dirty="0"/>
              <a:t>Figure 4. </a:t>
            </a:r>
            <a:r>
              <a:rPr lang="en-US" sz="2300" i="1" dirty="0" err="1"/>
              <a:t>ScfDNA</a:t>
            </a:r>
            <a:r>
              <a:rPr lang="en-US" sz="2300" b="1" i="1" dirty="0"/>
              <a:t> </a:t>
            </a:r>
            <a:r>
              <a:rPr lang="en-US" sz="2300" i="1" dirty="0"/>
              <a:t>fragment score for every chromosomal bin for autosomal chromosomes in cancer and noncancer groups, solid line representing mean, dashed line representing SEM.</a:t>
            </a:r>
          </a:p>
        </p:txBody>
      </p:sp>
      <p:sp>
        <p:nvSpPr>
          <p:cNvPr id="12" name="TextBox 11">
            <a:extLst>
              <a:ext uri="{FF2B5EF4-FFF2-40B4-BE49-F238E27FC236}">
                <a16:creationId xmlns:a16="http://schemas.microsoft.com/office/drawing/2014/main" id="{3BA6F870-4AF6-9243-8861-8C38DCFDCE9D}"/>
              </a:ext>
            </a:extLst>
          </p:cNvPr>
          <p:cNvSpPr txBox="1"/>
          <p:nvPr/>
        </p:nvSpPr>
        <p:spPr>
          <a:xfrm>
            <a:off x="12531231" y="23944864"/>
            <a:ext cx="6854497" cy="1508105"/>
          </a:xfrm>
          <a:prstGeom prst="rect">
            <a:avLst/>
          </a:prstGeom>
          <a:noFill/>
        </p:spPr>
        <p:txBody>
          <a:bodyPr wrap="square" rtlCol="0">
            <a:spAutoFit/>
          </a:bodyPr>
          <a:lstStyle/>
          <a:p>
            <a:r>
              <a:rPr lang="en-US" sz="2300" b="1" dirty="0"/>
              <a:t>Figure 5. </a:t>
            </a:r>
            <a:r>
              <a:rPr lang="en-US" sz="2300" i="1" dirty="0"/>
              <a:t>Fragment score between the cancer and noncancer groups using Student’s t test. </a:t>
            </a:r>
            <a:r>
              <a:rPr lang="en-US" sz="2300" b="1" i="1" dirty="0"/>
              <a:t>A) </a:t>
            </a:r>
            <a:r>
              <a:rPr lang="en-US" sz="2300" i="1" dirty="0"/>
              <a:t>Saliva cell-free DNA. P-value = 0.0015. </a:t>
            </a:r>
            <a:r>
              <a:rPr lang="en-US" sz="2300" b="1" i="1" dirty="0"/>
              <a:t>B) </a:t>
            </a:r>
            <a:r>
              <a:rPr lang="en-US" sz="2300" i="1" dirty="0"/>
              <a:t>Tumor microenvironment. P-value = 0.0052</a:t>
            </a:r>
          </a:p>
        </p:txBody>
      </p:sp>
      <p:sp>
        <p:nvSpPr>
          <p:cNvPr id="13" name="TextBox 12">
            <a:extLst>
              <a:ext uri="{FF2B5EF4-FFF2-40B4-BE49-F238E27FC236}">
                <a16:creationId xmlns:a16="http://schemas.microsoft.com/office/drawing/2014/main" id="{2C09F0E6-8FEC-0052-9457-85604A29716E}"/>
              </a:ext>
            </a:extLst>
          </p:cNvPr>
          <p:cNvSpPr txBox="1"/>
          <p:nvPr/>
        </p:nvSpPr>
        <p:spPr>
          <a:xfrm>
            <a:off x="19640677" y="23901948"/>
            <a:ext cx="7243424" cy="1508105"/>
          </a:xfrm>
          <a:prstGeom prst="rect">
            <a:avLst/>
          </a:prstGeom>
          <a:noFill/>
        </p:spPr>
        <p:txBody>
          <a:bodyPr wrap="square" rtlCol="0">
            <a:spAutoFit/>
          </a:bodyPr>
          <a:lstStyle/>
          <a:p>
            <a:r>
              <a:rPr lang="en-US" sz="2300" b="1" dirty="0"/>
              <a:t>Figure 6. </a:t>
            </a:r>
            <a:r>
              <a:rPr lang="en-US" sz="2300" i="1" dirty="0"/>
              <a:t>G-Quadruplex prevalence between the cancer and noncancer groups using Student’s t test. </a:t>
            </a:r>
            <a:r>
              <a:rPr lang="en-US" sz="2300" b="1" i="1" dirty="0"/>
              <a:t>A) </a:t>
            </a:r>
            <a:r>
              <a:rPr lang="en-US" sz="2300" i="1" dirty="0"/>
              <a:t>Saliva cell-free DNA. P-value = 0.1230.</a:t>
            </a:r>
            <a:r>
              <a:rPr lang="en-US" sz="2300" b="1" i="1" dirty="0"/>
              <a:t> B) </a:t>
            </a:r>
            <a:r>
              <a:rPr lang="en-US" sz="2300" i="1" dirty="0"/>
              <a:t>Tumor microenvironment. P-value = 0.0433.</a:t>
            </a:r>
          </a:p>
        </p:txBody>
      </p:sp>
      <p:sp>
        <p:nvSpPr>
          <p:cNvPr id="16" name="TextBox 15">
            <a:extLst>
              <a:ext uri="{FF2B5EF4-FFF2-40B4-BE49-F238E27FC236}">
                <a16:creationId xmlns:a16="http://schemas.microsoft.com/office/drawing/2014/main" id="{528E50F5-D6BC-2240-3495-6AABB566A69C}"/>
              </a:ext>
            </a:extLst>
          </p:cNvPr>
          <p:cNvSpPr txBox="1"/>
          <p:nvPr/>
        </p:nvSpPr>
        <p:spPr>
          <a:xfrm>
            <a:off x="12524077" y="30138813"/>
            <a:ext cx="14472793" cy="1154162"/>
          </a:xfrm>
          <a:prstGeom prst="rect">
            <a:avLst/>
          </a:prstGeom>
          <a:noFill/>
        </p:spPr>
        <p:txBody>
          <a:bodyPr wrap="square" rtlCol="0">
            <a:spAutoFit/>
          </a:bodyPr>
          <a:lstStyle/>
          <a:p>
            <a:pPr algn="just"/>
            <a:r>
              <a:rPr lang="en-US" sz="2300" b="1" dirty="0"/>
              <a:t>Figure 7. </a:t>
            </a:r>
            <a:r>
              <a:rPr lang="en-US" sz="2300" i="1" dirty="0"/>
              <a:t>4-mer end motifs with the most significant difference between cancer and noncancer groups, with each bar representing the mean with SEM. Discoveries at Desired FDR Q at 2.5%, P-values from Mann-Whitney Tests (*** p &lt; 0.001, **** p &lt; 0.0001). </a:t>
            </a:r>
            <a:r>
              <a:rPr lang="en-US" sz="2300" b="1" i="1" dirty="0"/>
              <a:t>A) </a:t>
            </a:r>
            <a:r>
              <a:rPr lang="en-US" sz="2300" i="1" dirty="0"/>
              <a:t>Saliva cell-free DNA.</a:t>
            </a:r>
            <a:r>
              <a:rPr lang="en-US" sz="2300" b="1" i="1" dirty="0"/>
              <a:t> B) </a:t>
            </a:r>
            <a:r>
              <a:rPr lang="en-US" sz="2300" i="1" dirty="0"/>
              <a:t>Tumor microenvironment. </a:t>
            </a:r>
            <a:endParaRPr lang="en-KR" sz="2300" i="1" dirty="0"/>
          </a:p>
        </p:txBody>
      </p:sp>
      <p:grpSp>
        <p:nvGrpSpPr>
          <p:cNvPr id="18" name="Google Shape;32;p1">
            <a:extLst>
              <a:ext uri="{FF2B5EF4-FFF2-40B4-BE49-F238E27FC236}">
                <a16:creationId xmlns:a16="http://schemas.microsoft.com/office/drawing/2014/main" id="{4FDE4708-439C-8293-6CEA-DC62252839D0}"/>
              </a:ext>
            </a:extLst>
          </p:cNvPr>
          <p:cNvGrpSpPr/>
          <p:nvPr/>
        </p:nvGrpSpPr>
        <p:grpSpPr>
          <a:xfrm>
            <a:off x="27464023" y="28690720"/>
            <a:ext cx="10437644" cy="1135551"/>
            <a:chOff x="31382208" y="29074850"/>
            <a:chExt cx="12064804" cy="1324809"/>
          </a:xfrm>
        </p:grpSpPr>
        <p:sp>
          <p:nvSpPr>
            <p:cNvPr id="19" name="Google Shape;33;p1">
              <a:extLst>
                <a:ext uri="{FF2B5EF4-FFF2-40B4-BE49-F238E27FC236}">
                  <a16:creationId xmlns:a16="http://schemas.microsoft.com/office/drawing/2014/main" id="{C5DB0CE3-A614-59AB-BDE6-0BC77D8C51D3}"/>
                </a:ext>
              </a:extLst>
            </p:cNvPr>
            <p:cNvSpPr/>
            <p:nvPr/>
          </p:nvSpPr>
          <p:spPr>
            <a:xfrm>
              <a:off x="31382208" y="29074850"/>
              <a:ext cx="12064804" cy="1324809"/>
            </a:xfrm>
            <a:prstGeom prst="rect">
              <a:avLst/>
            </a:prstGeom>
            <a:solidFill>
              <a:srgbClr val="187CB8"/>
            </a:solidFill>
            <a:ln>
              <a:noFill/>
            </a:ln>
          </p:spPr>
          <p:txBody>
            <a:bodyPr spcFirstLastPara="1" wrap="square" lIns="78364" tIns="39171" rIns="78364" bIns="39171" anchor="ctr" anchorCtr="0">
              <a:noAutofit/>
            </a:bodyPr>
            <a:lstStyle/>
            <a:p>
              <a:pPr algn="ctr"/>
              <a:endParaRPr sz="1543">
                <a:solidFill>
                  <a:schemeClr val="lt1"/>
                </a:solidFill>
                <a:latin typeface="Calibri"/>
                <a:ea typeface="Calibri"/>
                <a:cs typeface="Calibri"/>
                <a:sym typeface="Calibri"/>
              </a:endParaRPr>
            </a:p>
          </p:txBody>
        </p:sp>
        <p:sp>
          <p:nvSpPr>
            <p:cNvPr id="35" name="Google Shape;34;p1">
              <a:extLst>
                <a:ext uri="{FF2B5EF4-FFF2-40B4-BE49-F238E27FC236}">
                  <a16:creationId xmlns:a16="http://schemas.microsoft.com/office/drawing/2014/main" id="{6BECDB0B-CE57-8022-C357-5A185BB4E9DD}"/>
                </a:ext>
              </a:extLst>
            </p:cNvPr>
            <p:cNvSpPr txBox="1"/>
            <p:nvPr/>
          </p:nvSpPr>
          <p:spPr>
            <a:xfrm>
              <a:off x="32461673" y="29214319"/>
              <a:ext cx="9905871" cy="1045823"/>
            </a:xfrm>
            <a:prstGeom prst="rect">
              <a:avLst/>
            </a:prstGeom>
            <a:noFill/>
            <a:ln>
              <a:noFill/>
            </a:ln>
          </p:spPr>
          <p:txBody>
            <a:bodyPr spcFirstLastPara="1" wrap="square" lIns="77872" tIns="38936" rIns="77872" bIns="38936" anchor="t" anchorCtr="0">
              <a:spAutoFit/>
            </a:bodyPr>
            <a:lstStyle/>
            <a:p>
              <a:pPr algn="ctr"/>
              <a:r>
                <a:rPr lang="en-US" sz="5314" b="1" dirty="0">
                  <a:solidFill>
                    <a:srgbClr val="FFDD19"/>
                  </a:solidFill>
                  <a:latin typeface="Helvetica Neue"/>
                  <a:ea typeface="Helvetica Neue"/>
                  <a:cs typeface="Helvetica Neue"/>
                  <a:sym typeface="Helvetica Neue"/>
                </a:rPr>
                <a:t>Additional Resources</a:t>
              </a:r>
              <a:endParaRPr sz="1040" dirty="0"/>
            </a:p>
          </p:txBody>
        </p:sp>
      </p:grpSp>
      <p:sp>
        <p:nvSpPr>
          <p:cNvPr id="36" name="TextBox 35">
            <a:extLst>
              <a:ext uri="{FF2B5EF4-FFF2-40B4-BE49-F238E27FC236}">
                <a16:creationId xmlns:a16="http://schemas.microsoft.com/office/drawing/2014/main" id="{104E84CD-384C-93CF-E3C8-5EE647B2060F}"/>
              </a:ext>
            </a:extLst>
          </p:cNvPr>
          <p:cNvSpPr txBox="1"/>
          <p:nvPr/>
        </p:nvSpPr>
        <p:spPr>
          <a:xfrm>
            <a:off x="503133" y="27037759"/>
            <a:ext cx="11685158" cy="4555093"/>
          </a:xfrm>
          <a:prstGeom prst="rect">
            <a:avLst/>
          </a:prstGeom>
          <a:noFill/>
        </p:spPr>
        <p:txBody>
          <a:bodyPr wrap="square" rtlCol="0">
            <a:spAutoFit/>
          </a:bodyPr>
          <a:lstStyle/>
          <a:p>
            <a:pPr algn="just"/>
            <a:r>
              <a:rPr lang="en-US" sz="2800" dirty="0"/>
              <a:t>To address these limitations, we employed a novel, single-stranded technique termed Broad Range Cell-Free DNA Sequencing (BRcfDNA-Seq) that utilizes non-mutational analysis of salivary cfDNA (ScfDNA) characteristics such as fragment length, end motifs, and G-quadruplex prevalence.</a:t>
            </a:r>
            <a:r>
              <a:rPr lang="en-US" sz="2800" baseline="30000" dirty="0"/>
              <a:t>2</a:t>
            </a:r>
            <a:r>
              <a:rPr lang="en-US" sz="2800" dirty="0"/>
              <a:t> Since GC is a heterogeneous disease, considering the tumor microenvironment (TME), which includes cancer associated fibroblasts, immune, and endothelial cells, can reveal important information about the molecular landscape.</a:t>
            </a:r>
            <a:r>
              <a:rPr lang="en-US" sz="2800" baseline="30000" dirty="0"/>
              <a:t>4</a:t>
            </a:r>
            <a:r>
              <a:rPr lang="en-US" sz="2800" dirty="0"/>
              <a:t> Identifying and establishing TME-specific biomarkers can help uncover the genetic processes and cellular interactions that contribute to cancer proliferation. </a:t>
            </a:r>
          </a:p>
        </p:txBody>
      </p:sp>
      <p:pic>
        <p:nvPicPr>
          <p:cNvPr id="51" name="Picture 51">
            <a:extLst>
              <a:ext uri="{FF2B5EF4-FFF2-40B4-BE49-F238E27FC236}">
                <a16:creationId xmlns:a16="http://schemas.microsoft.com/office/drawing/2014/main" id="{82D82A88-966A-433F-36BD-E6ACB43044E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47022"/>
          <a:stretch/>
        </p:blipFill>
        <p:spPr bwMode="auto">
          <a:xfrm>
            <a:off x="13123261" y="7052629"/>
            <a:ext cx="10346501" cy="3069599"/>
          </a:xfrm>
          <a:prstGeom prst="rect">
            <a:avLst/>
          </a:prstGeom>
          <a:noFill/>
          <a:extLst>
            <a:ext uri="{909E8E84-426E-40DD-AFC4-6F175D3DCCD1}">
              <a14:hiddenFill xmlns:a14="http://schemas.microsoft.com/office/drawing/2010/main">
                <a:solidFill>
                  <a:srgbClr val="FFFFFF"/>
                </a:solidFill>
              </a14:hiddenFill>
            </a:ext>
          </a:extLst>
        </p:spPr>
      </p:pic>
      <p:pic>
        <p:nvPicPr>
          <p:cNvPr id="52" name="Picture 51">
            <a:extLst>
              <a:ext uri="{FF2B5EF4-FFF2-40B4-BE49-F238E27FC236}">
                <a16:creationId xmlns:a16="http://schemas.microsoft.com/office/drawing/2014/main" id="{0CEDF288-8238-8C39-7F7B-84EA65FB86A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70052" t="36442" r="21356" b="53215"/>
          <a:stretch/>
        </p:blipFill>
        <p:spPr bwMode="auto">
          <a:xfrm>
            <a:off x="23384075" y="9014673"/>
            <a:ext cx="889001" cy="599297"/>
          </a:xfrm>
          <a:prstGeom prst="rect">
            <a:avLst/>
          </a:prstGeom>
          <a:noFill/>
          <a:extLst>
            <a:ext uri="{909E8E84-426E-40DD-AFC4-6F175D3DCCD1}">
              <a14:hiddenFill xmlns:a14="http://schemas.microsoft.com/office/drawing/2010/main">
                <a:solidFill>
                  <a:srgbClr val="FFFFFF"/>
                </a:solidFill>
              </a14:hiddenFill>
            </a:ext>
          </a:extLst>
        </p:spPr>
      </p:pic>
      <p:pic>
        <p:nvPicPr>
          <p:cNvPr id="53" name="Picture 53">
            <a:extLst>
              <a:ext uri="{FF2B5EF4-FFF2-40B4-BE49-F238E27FC236}">
                <a16:creationId xmlns:a16="http://schemas.microsoft.com/office/drawing/2014/main" id="{54B873D1-03DF-A41C-B543-A44783ED91FB}"/>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63742" t="71498" b="5009"/>
          <a:stretch/>
        </p:blipFill>
        <p:spPr bwMode="auto">
          <a:xfrm>
            <a:off x="24401595" y="8420076"/>
            <a:ext cx="3875910" cy="1406336"/>
          </a:xfrm>
          <a:prstGeom prst="rect">
            <a:avLst/>
          </a:prstGeom>
          <a:noFill/>
          <a:extLst>
            <a:ext uri="{909E8E84-426E-40DD-AFC4-6F175D3DCCD1}">
              <a14:hiddenFill xmlns:a14="http://schemas.microsoft.com/office/drawing/2010/main">
                <a:solidFill>
                  <a:srgbClr val="FFFFFF"/>
                </a:solidFill>
              </a14:hiddenFill>
            </a:ext>
          </a:extLst>
        </p:spPr>
      </p:pic>
      <p:sp>
        <p:nvSpPr>
          <p:cNvPr id="54" name="TextBox 53">
            <a:extLst>
              <a:ext uri="{FF2B5EF4-FFF2-40B4-BE49-F238E27FC236}">
                <a16:creationId xmlns:a16="http://schemas.microsoft.com/office/drawing/2014/main" id="{F76D0F4B-0531-138D-A620-31A60D0EC4D6}"/>
              </a:ext>
            </a:extLst>
          </p:cNvPr>
          <p:cNvSpPr txBox="1"/>
          <p:nvPr/>
        </p:nvSpPr>
        <p:spPr>
          <a:xfrm>
            <a:off x="19839051" y="19782360"/>
            <a:ext cx="935304" cy="492443"/>
          </a:xfrm>
          <a:prstGeom prst="rect">
            <a:avLst/>
          </a:prstGeom>
          <a:noFill/>
        </p:spPr>
        <p:txBody>
          <a:bodyPr wrap="square" rtlCol="0">
            <a:spAutoFit/>
          </a:bodyPr>
          <a:lstStyle/>
          <a:p>
            <a:r>
              <a:rPr lang="en-KR" sz="2600" b="1" dirty="0"/>
              <a:t>A</a:t>
            </a:r>
            <a:r>
              <a:rPr lang="en-US" sz="2600" b="1" dirty="0"/>
              <a:t>.</a:t>
            </a:r>
            <a:endParaRPr lang="en-KR" sz="2600" b="1" dirty="0"/>
          </a:p>
        </p:txBody>
      </p:sp>
      <p:sp>
        <p:nvSpPr>
          <p:cNvPr id="55" name="TextBox 54">
            <a:extLst>
              <a:ext uri="{FF2B5EF4-FFF2-40B4-BE49-F238E27FC236}">
                <a16:creationId xmlns:a16="http://schemas.microsoft.com/office/drawing/2014/main" id="{5BD7D90A-129D-12F9-EC5C-D1CE057F1DA7}"/>
              </a:ext>
            </a:extLst>
          </p:cNvPr>
          <p:cNvSpPr txBox="1"/>
          <p:nvPr/>
        </p:nvSpPr>
        <p:spPr>
          <a:xfrm>
            <a:off x="12457662" y="19771836"/>
            <a:ext cx="935304" cy="492443"/>
          </a:xfrm>
          <a:prstGeom prst="rect">
            <a:avLst/>
          </a:prstGeom>
          <a:noFill/>
        </p:spPr>
        <p:txBody>
          <a:bodyPr wrap="square" rtlCol="0">
            <a:spAutoFit/>
          </a:bodyPr>
          <a:lstStyle/>
          <a:p>
            <a:r>
              <a:rPr lang="en-KR" sz="2600" b="1" dirty="0"/>
              <a:t>A</a:t>
            </a:r>
            <a:r>
              <a:rPr lang="en-US" sz="2600" b="1" dirty="0"/>
              <a:t>.</a:t>
            </a:r>
            <a:endParaRPr lang="en-KR" sz="2600" b="1" dirty="0"/>
          </a:p>
        </p:txBody>
      </p:sp>
      <p:sp>
        <p:nvSpPr>
          <p:cNvPr id="56" name="TextBox 55">
            <a:extLst>
              <a:ext uri="{FF2B5EF4-FFF2-40B4-BE49-F238E27FC236}">
                <a16:creationId xmlns:a16="http://schemas.microsoft.com/office/drawing/2014/main" id="{473D8ADC-9C06-36ED-229A-474F60A57468}"/>
              </a:ext>
            </a:extLst>
          </p:cNvPr>
          <p:cNvSpPr txBox="1"/>
          <p:nvPr/>
        </p:nvSpPr>
        <p:spPr>
          <a:xfrm>
            <a:off x="19346695" y="26188087"/>
            <a:ext cx="935304" cy="492443"/>
          </a:xfrm>
          <a:prstGeom prst="rect">
            <a:avLst/>
          </a:prstGeom>
          <a:noFill/>
        </p:spPr>
        <p:txBody>
          <a:bodyPr wrap="square" rtlCol="0">
            <a:spAutoFit/>
          </a:bodyPr>
          <a:lstStyle/>
          <a:p>
            <a:r>
              <a:rPr lang="en-KR" sz="2600" b="1" dirty="0"/>
              <a:t>B</a:t>
            </a:r>
            <a:r>
              <a:rPr lang="en-US" sz="2600" b="1" dirty="0"/>
              <a:t>.</a:t>
            </a:r>
            <a:endParaRPr lang="en-KR" sz="2600" b="1" dirty="0"/>
          </a:p>
        </p:txBody>
      </p:sp>
      <p:sp>
        <p:nvSpPr>
          <p:cNvPr id="57" name="TextBox 56">
            <a:extLst>
              <a:ext uri="{FF2B5EF4-FFF2-40B4-BE49-F238E27FC236}">
                <a16:creationId xmlns:a16="http://schemas.microsoft.com/office/drawing/2014/main" id="{0C911877-E316-E290-9E63-3484B563440D}"/>
              </a:ext>
            </a:extLst>
          </p:cNvPr>
          <p:cNvSpPr txBox="1"/>
          <p:nvPr/>
        </p:nvSpPr>
        <p:spPr>
          <a:xfrm>
            <a:off x="12587863" y="26257725"/>
            <a:ext cx="935304" cy="492443"/>
          </a:xfrm>
          <a:prstGeom prst="rect">
            <a:avLst/>
          </a:prstGeom>
          <a:noFill/>
        </p:spPr>
        <p:txBody>
          <a:bodyPr wrap="square" rtlCol="0">
            <a:spAutoFit/>
          </a:bodyPr>
          <a:lstStyle/>
          <a:p>
            <a:r>
              <a:rPr lang="en-KR" sz="2600" b="1" dirty="0"/>
              <a:t>A</a:t>
            </a:r>
            <a:r>
              <a:rPr lang="en-US" sz="2600" b="1" dirty="0"/>
              <a:t>.</a:t>
            </a:r>
            <a:endParaRPr lang="en-KR" sz="2600" b="1" dirty="0"/>
          </a:p>
        </p:txBody>
      </p:sp>
      <p:sp>
        <p:nvSpPr>
          <p:cNvPr id="58" name="TextBox 57">
            <a:extLst>
              <a:ext uri="{FF2B5EF4-FFF2-40B4-BE49-F238E27FC236}">
                <a16:creationId xmlns:a16="http://schemas.microsoft.com/office/drawing/2014/main" id="{374DC1E7-B922-8DC8-3CB3-396E6D133D17}"/>
              </a:ext>
            </a:extLst>
          </p:cNvPr>
          <p:cNvSpPr txBox="1"/>
          <p:nvPr/>
        </p:nvSpPr>
        <p:spPr>
          <a:xfrm>
            <a:off x="12524077" y="7045560"/>
            <a:ext cx="935304" cy="492443"/>
          </a:xfrm>
          <a:prstGeom prst="rect">
            <a:avLst/>
          </a:prstGeom>
          <a:noFill/>
        </p:spPr>
        <p:txBody>
          <a:bodyPr wrap="square" rtlCol="0">
            <a:spAutoFit/>
          </a:bodyPr>
          <a:lstStyle/>
          <a:p>
            <a:r>
              <a:rPr lang="en-KR" sz="2600" b="1"/>
              <a:t>A</a:t>
            </a:r>
            <a:r>
              <a:rPr lang="en-US" sz="2600" b="1" dirty="0"/>
              <a:t>.</a:t>
            </a:r>
            <a:endParaRPr lang="en-KR" sz="2600" b="1" dirty="0"/>
          </a:p>
        </p:txBody>
      </p:sp>
      <p:sp>
        <p:nvSpPr>
          <p:cNvPr id="59" name="TextBox 58">
            <a:extLst>
              <a:ext uri="{FF2B5EF4-FFF2-40B4-BE49-F238E27FC236}">
                <a16:creationId xmlns:a16="http://schemas.microsoft.com/office/drawing/2014/main" id="{C7B07197-FED7-5531-15D0-07536E5240C7}"/>
              </a:ext>
            </a:extLst>
          </p:cNvPr>
          <p:cNvSpPr txBox="1"/>
          <p:nvPr/>
        </p:nvSpPr>
        <p:spPr>
          <a:xfrm>
            <a:off x="12594649" y="10025139"/>
            <a:ext cx="935304" cy="492443"/>
          </a:xfrm>
          <a:prstGeom prst="rect">
            <a:avLst/>
          </a:prstGeom>
          <a:noFill/>
        </p:spPr>
        <p:txBody>
          <a:bodyPr wrap="square" rtlCol="0">
            <a:spAutoFit/>
          </a:bodyPr>
          <a:lstStyle/>
          <a:p>
            <a:r>
              <a:rPr lang="en-KR" sz="2600" b="1"/>
              <a:t>B</a:t>
            </a:r>
            <a:r>
              <a:rPr lang="en-US" sz="2600" b="1" dirty="0"/>
              <a:t>.</a:t>
            </a:r>
            <a:endParaRPr lang="en-KR" sz="2600" b="1" dirty="0"/>
          </a:p>
        </p:txBody>
      </p:sp>
      <p:sp>
        <p:nvSpPr>
          <p:cNvPr id="60" name="TextBox 59">
            <a:extLst>
              <a:ext uri="{FF2B5EF4-FFF2-40B4-BE49-F238E27FC236}">
                <a16:creationId xmlns:a16="http://schemas.microsoft.com/office/drawing/2014/main" id="{A1937B40-89F2-5645-EB16-99C936B2F6C5}"/>
              </a:ext>
            </a:extLst>
          </p:cNvPr>
          <p:cNvSpPr txBox="1"/>
          <p:nvPr/>
        </p:nvSpPr>
        <p:spPr>
          <a:xfrm>
            <a:off x="18034967" y="25622666"/>
            <a:ext cx="3238387" cy="523220"/>
          </a:xfrm>
          <a:prstGeom prst="rect">
            <a:avLst/>
          </a:prstGeom>
          <a:noFill/>
        </p:spPr>
        <p:txBody>
          <a:bodyPr wrap="none" rtlCol="0">
            <a:spAutoFit/>
          </a:bodyPr>
          <a:lstStyle/>
          <a:p>
            <a:r>
              <a:rPr lang="en-KR" sz="2800" b="1" u="sng" dirty="0"/>
              <a:t>End</a:t>
            </a:r>
            <a:r>
              <a:rPr lang="en-US" sz="2800" b="1" u="sng" dirty="0"/>
              <a:t>-</a:t>
            </a:r>
            <a:r>
              <a:rPr lang="en-KR" sz="2800" b="1" u="sng" dirty="0"/>
              <a:t>Motif Profiles</a:t>
            </a:r>
          </a:p>
        </p:txBody>
      </p:sp>
      <p:sp>
        <p:nvSpPr>
          <p:cNvPr id="61" name="TextBox 60">
            <a:extLst>
              <a:ext uri="{FF2B5EF4-FFF2-40B4-BE49-F238E27FC236}">
                <a16:creationId xmlns:a16="http://schemas.microsoft.com/office/drawing/2014/main" id="{82E5BDD6-C381-6DC2-48E4-5424C85E062D}"/>
              </a:ext>
            </a:extLst>
          </p:cNvPr>
          <p:cNvSpPr txBox="1"/>
          <p:nvPr/>
        </p:nvSpPr>
        <p:spPr>
          <a:xfrm>
            <a:off x="15884477" y="19728142"/>
            <a:ext cx="935304" cy="492443"/>
          </a:xfrm>
          <a:prstGeom prst="rect">
            <a:avLst/>
          </a:prstGeom>
          <a:noFill/>
        </p:spPr>
        <p:txBody>
          <a:bodyPr wrap="square" rtlCol="0">
            <a:spAutoFit/>
          </a:bodyPr>
          <a:lstStyle/>
          <a:p>
            <a:r>
              <a:rPr lang="en-KR" sz="2600" b="1" dirty="0"/>
              <a:t>B</a:t>
            </a:r>
            <a:r>
              <a:rPr lang="en-US" sz="2600" b="1" dirty="0"/>
              <a:t>.</a:t>
            </a:r>
            <a:endParaRPr lang="en-KR" sz="2600" b="1" dirty="0"/>
          </a:p>
        </p:txBody>
      </p:sp>
      <p:sp>
        <p:nvSpPr>
          <p:cNvPr id="62" name="TextBox 61">
            <a:extLst>
              <a:ext uri="{FF2B5EF4-FFF2-40B4-BE49-F238E27FC236}">
                <a16:creationId xmlns:a16="http://schemas.microsoft.com/office/drawing/2014/main" id="{392F352C-C8E6-C8FD-4017-8336A25EBD79}"/>
              </a:ext>
            </a:extLst>
          </p:cNvPr>
          <p:cNvSpPr txBox="1"/>
          <p:nvPr/>
        </p:nvSpPr>
        <p:spPr>
          <a:xfrm>
            <a:off x="23181250" y="19763026"/>
            <a:ext cx="935304" cy="492443"/>
          </a:xfrm>
          <a:prstGeom prst="rect">
            <a:avLst/>
          </a:prstGeom>
          <a:noFill/>
        </p:spPr>
        <p:txBody>
          <a:bodyPr wrap="square" rtlCol="0">
            <a:spAutoFit/>
          </a:bodyPr>
          <a:lstStyle/>
          <a:p>
            <a:r>
              <a:rPr lang="en-KR" sz="2600" b="1" dirty="0"/>
              <a:t>B</a:t>
            </a:r>
            <a:r>
              <a:rPr lang="en-US" sz="2600" b="1" dirty="0"/>
              <a:t>.</a:t>
            </a:r>
            <a:endParaRPr lang="en-KR" sz="2600" b="1" dirty="0"/>
          </a:p>
        </p:txBody>
      </p:sp>
      <p:sp>
        <p:nvSpPr>
          <p:cNvPr id="63" name="TextBox 62">
            <a:extLst>
              <a:ext uri="{FF2B5EF4-FFF2-40B4-BE49-F238E27FC236}">
                <a16:creationId xmlns:a16="http://schemas.microsoft.com/office/drawing/2014/main" id="{B19A9AF2-8231-9B96-9D26-25023122E821}"/>
              </a:ext>
            </a:extLst>
          </p:cNvPr>
          <p:cNvSpPr txBox="1"/>
          <p:nvPr/>
        </p:nvSpPr>
        <p:spPr>
          <a:xfrm>
            <a:off x="14432370" y="19108172"/>
            <a:ext cx="2861681" cy="523220"/>
          </a:xfrm>
          <a:prstGeom prst="rect">
            <a:avLst/>
          </a:prstGeom>
          <a:noFill/>
        </p:spPr>
        <p:txBody>
          <a:bodyPr wrap="none" rtlCol="0">
            <a:spAutoFit/>
          </a:bodyPr>
          <a:lstStyle/>
          <a:p>
            <a:r>
              <a:rPr lang="en-KR" sz="2800" b="1" u="sng" dirty="0"/>
              <a:t>Fragmentomics</a:t>
            </a:r>
          </a:p>
        </p:txBody>
      </p:sp>
      <p:sp>
        <p:nvSpPr>
          <p:cNvPr id="1024" name="TextBox 1023">
            <a:extLst>
              <a:ext uri="{FF2B5EF4-FFF2-40B4-BE49-F238E27FC236}">
                <a16:creationId xmlns:a16="http://schemas.microsoft.com/office/drawing/2014/main" id="{69C03734-A0EE-5BC0-EF27-7C15A4B609F6}"/>
              </a:ext>
            </a:extLst>
          </p:cNvPr>
          <p:cNvSpPr txBox="1"/>
          <p:nvPr/>
        </p:nvSpPr>
        <p:spPr>
          <a:xfrm>
            <a:off x="21044332" y="19096703"/>
            <a:ext cx="4679486" cy="523220"/>
          </a:xfrm>
          <a:prstGeom prst="rect">
            <a:avLst/>
          </a:prstGeom>
          <a:noFill/>
        </p:spPr>
        <p:txBody>
          <a:bodyPr wrap="none" rtlCol="0">
            <a:spAutoFit/>
          </a:bodyPr>
          <a:lstStyle/>
          <a:p>
            <a:r>
              <a:rPr lang="en-KR" sz="2800" b="1" u="sng" dirty="0"/>
              <a:t>G-Quad</a:t>
            </a:r>
            <a:r>
              <a:rPr lang="en-US" sz="2800" b="1" u="sng" dirty="0"/>
              <a:t>ruplex</a:t>
            </a:r>
            <a:r>
              <a:rPr lang="en-KR" sz="2800" b="1" u="sng" dirty="0"/>
              <a:t> Prevalence </a:t>
            </a:r>
          </a:p>
        </p:txBody>
      </p:sp>
      <p:pic>
        <p:nvPicPr>
          <p:cNvPr id="1027" name="Picture 1026" descr="A qr code with a white background&#10;&#10;Description automatically generated">
            <a:extLst>
              <a:ext uri="{FF2B5EF4-FFF2-40B4-BE49-F238E27FC236}">
                <a16:creationId xmlns:a16="http://schemas.microsoft.com/office/drawing/2014/main" id="{492B20B9-7DFB-2710-5862-37E91DE1D5AE}"/>
              </a:ext>
            </a:extLst>
          </p:cNvPr>
          <p:cNvPicPr>
            <a:picLocks noChangeAspect="1"/>
          </p:cNvPicPr>
          <p:nvPr/>
        </p:nvPicPr>
        <p:blipFill rotWithShape="1">
          <a:blip r:embed="rId6"/>
          <a:srcRect t="7010"/>
          <a:stretch/>
        </p:blipFill>
        <p:spPr>
          <a:xfrm>
            <a:off x="28031112" y="29945816"/>
            <a:ext cx="1877273" cy="1745672"/>
          </a:xfrm>
          <a:prstGeom prst="rect">
            <a:avLst/>
          </a:prstGeom>
        </p:spPr>
      </p:pic>
      <p:pic>
        <p:nvPicPr>
          <p:cNvPr id="1031" name="Picture 1030" descr="A qr code on a white background&#10;&#10;Description automatically generated">
            <a:extLst>
              <a:ext uri="{FF2B5EF4-FFF2-40B4-BE49-F238E27FC236}">
                <a16:creationId xmlns:a16="http://schemas.microsoft.com/office/drawing/2014/main" id="{E07AA9F2-AAF4-D50E-2BB4-3BA70F785B88}"/>
              </a:ext>
            </a:extLst>
          </p:cNvPr>
          <p:cNvPicPr>
            <a:picLocks noChangeAspect="1"/>
          </p:cNvPicPr>
          <p:nvPr/>
        </p:nvPicPr>
        <p:blipFill rotWithShape="1">
          <a:blip r:embed="rId7"/>
          <a:srcRect t="7010"/>
          <a:stretch/>
        </p:blipFill>
        <p:spPr>
          <a:xfrm>
            <a:off x="32554118" y="29945816"/>
            <a:ext cx="1877273" cy="1745672"/>
          </a:xfrm>
          <a:prstGeom prst="rect">
            <a:avLst/>
          </a:prstGeom>
        </p:spPr>
      </p:pic>
      <p:sp>
        <p:nvSpPr>
          <p:cNvPr id="1033" name="TextBox 1032">
            <a:extLst>
              <a:ext uri="{FF2B5EF4-FFF2-40B4-BE49-F238E27FC236}">
                <a16:creationId xmlns:a16="http://schemas.microsoft.com/office/drawing/2014/main" id="{108CC6B8-798F-A97C-2C40-362C72828982}"/>
              </a:ext>
            </a:extLst>
          </p:cNvPr>
          <p:cNvSpPr txBox="1"/>
          <p:nvPr/>
        </p:nvSpPr>
        <p:spPr>
          <a:xfrm>
            <a:off x="29882591" y="30138814"/>
            <a:ext cx="1743721" cy="1015663"/>
          </a:xfrm>
          <a:prstGeom prst="rect">
            <a:avLst/>
          </a:prstGeom>
          <a:noFill/>
        </p:spPr>
        <p:txBody>
          <a:bodyPr wrap="square" rtlCol="0">
            <a:spAutoFit/>
          </a:bodyPr>
          <a:lstStyle/>
          <a:p>
            <a:r>
              <a:rPr lang="en-KR" sz="3000" dirty="0"/>
              <a:t>W Lab @ UCLA</a:t>
            </a:r>
          </a:p>
        </p:txBody>
      </p:sp>
      <p:sp>
        <p:nvSpPr>
          <p:cNvPr id="1036" name="TextBox 1035">
            <a:extLst>
              <a:ext uri="{FF2B5EF4-FFF2-40B4-BE49-F238E27FC236}">
                <a16:creationId xmlns:a16="http://schemas.microsoft.com/office/drawing/2014/main" id="{9E30EB83-7F6C-700E-9039-8F0114720491}"/>
              </a:ext>
            </a:extLst>
          </p:cNvPr>
          <p:cNvSpPr txBox="1"/>
          <p:nvPr/>
        </p:nvSpPr>
        <p:spPr>
          <a:xfrm>
            <a:off x="34380422" y="30138813"/>
            <a:ext cx="2891316" cy="1015663"/>
          </a:xfrm>
          <a:prstGeom prst="rect">
            <a:avLst/>
          </a:prstGeom>
          <a:noFill/>
        </p:spPr>
        <p:txBody>
          <a:bodyPr wrap="square" rtlCol="0">
            <a:spAutoFit/>
          </a:bodyPr>
          <a:lstStyle/>
          <a:p>
            <a:r>
              <a:rPr lang="en-KR" sz="3000" dirty="0"/>
              <a:t>BRcfDNA-Seq GitHub</a:t>
            </a:r>
          </a:p>
        </p:txBody>
      </p:sp>
      <p:sp>
        <p:nvSpPr>
          <p:cNvPr id="1038" name="TextBox 1037">
            <a:extLst>
              <a:ext uri="{FF2B5EF4-FFF2-40B4-BE49-F238E27FC236}">
                <a16:creationId xmlns:a16="http://schemas.microsoft.com/office/drawing/2014/main" id="{979D9DDD-BFFE-D3CF-45F3-B5B07D8411F0}"/>
              </a:ext>
            </a:extLst>
          </p:cNvPr>
          <p:cNvSpPr txBox="1"/>
          <p:nvPr/>
        </p:nvSpPr>
        <p:spPr>
          <a:xfrm>
            <a:off x="23630390" y="7193532"/>
            <a:ext cx="14576811" cy="477054"/>
          </a:xfrm>
          <a:prstGeom prst="rect">
            <a:avLst/>
          </a:prstGeom>
          <a:noFill/>
        </p:spPr>
        <p:txBody>
          <a:bodyPr wrap="square" rtlCol="0">
            <a:spAutoFit/>
          </a:bodyPr>
          <a:lstStyle/>
          <a:p>
            <a:r>
              <a:rPr lang="en-KR" sz="2500" b="1" dirty="0"/>
              <a:t>Figure 3.</a:t>
            </a:r>
            <a:r>
              <a:rPr lang="en-KR" sz="2500" dirty="0"/>
              <a:t> </a:t>
            </a:r>
            <a:r>
              <a:rPr lang="en-KR" sz="2500" b="1" i="1" dirty="0"/>
              <a:t>A) </a:t>
            </a:r>
            <a:r>
              <a:rPr lang="en-KR" sz="2500" i="1" dirty="0"/>
              <a:t>BR</a:t>
            </a:r>
            <a:r>
              <a:rPr lang="en-US" sz="2500" i="1" dirty="0"/>
              <a:t>cfDNA-seq laboratory workflow</a:t>
            </a:r>
            <a:r>
              <a:rPr lang="en-KR" sz="2500" i="1" dirty="0"/>
              <a:t>.</a:t>
            </a:r>
            <a:r>
              <a:rPr lang="en-KR" sz="2500" b="1" i="1" dirty="0"/>
              <a:t> B) </a:t>
            </a:r>
            <a:r>
              <a:rPr lang="en-KR" sz="2500" i="1" dirty="0"/>
              <a:t>Overarching bioinformatic processing for cfDNA.</a:t>
            </a:r>
          </a:p>
        </p:txBody>
      </p:sp>
      <p:sp>
        <p:nvSpPr>
          <p:cNvPr id="5" name="TextBox 4">
            <a:extLst>
              <a:ext uri="{FF2B5EF4-FFF2-40B4-BE49-F238E27FC236}">
                <a16:creationId xmlns:a16="http://schemas.microsoft.com/office/drawing/2014/main" id="{5A993DA9-E5A7-E3D4-D7D5-9194044A5EBC}"/>
              </a:ext>
            </a:extLst>
          </p:cNvPr>
          <p:cNvSpPr txBox="1"/>
          <p:nvPr/>
        </p:nvSpPr>
        <p:spPr>
          <a:xfrm>
            <a:off x="499778" y="25755572"/>
            <a:ext cx="4831914" cy="1246495"/>
          </a:xfrm>
          <a:prstGeom prst="rect">
            <a:avLst/>
          </a:prstGeom>
          <a:noFill/>
        </p:spPr>
        <p:txBody>
          <a:bodyPr wrap="square" rtlCol="0">
            <a:spAutoFit/>
          </a:bodyPr>
          <a:lstStyle/>
          <a:p>
            <a:r>
              <a:rPr lang="en-US" sz="2500" b="1" dirty="0"/>
              <a:t>Figure 1. </a:t>
            </a:r>
            <a:r>
              <a:rPr lang="en-US" sz="2500" i="1" dirty="0"/>
              <a:t>Pathway of circulating biomarkers (CBs) from cancer cells to oral cavity.</a:t>
            </a:r>
            <a:r>
              <a:rPr lang="en-US" sz="2500" i="1" baseline="30000" dirty="0"/>
              <a:t>3</a:t>
            </a:r>
            <a:endParaRPr lang="en-US" sz="2500" i="1" dirty="0"/>
          </a:p>
        </p:txBody>
      </p:sp>
      <p:sp>
        <p:nvSpPr>
          <p:cNvPr id="6" name="TextBox 5">
            <a:extLst>
              <a:ext uri="{FF2B5EF4-FFF2-40B4-BE49-F238E27FC236}">
                <a16:creationId xmlns:a16="http://schemas.microsoft.com/office/drawing/2014/main" id="{91A0B5CD-4FA4-7170-D391-4D6A99250B01}"/>
              </a:ext>
            </a:extLst>
          </p:cNvPr>
          <p:cNvSpPr txBox="1"/>
          <p:nvPr/>
        </p:nvSpPr>
        <p:spPr>
          <a:xfrm>
            <a:off x="27457330" y="13374476"/>
            <a:ext cx="10437707" cy="12588061"/>
          </a:xfrm>
          <a:prstGeom prst="rect">
            <a:avLst/>
          </a:prstGeom>
          <a:noFill/>
        </p:spPr>
        <p:txBody>
          <a:bodyPr wrap="square" rtlCol="0">
            <a:spAutoFit/>
          </a:bodyPr>
          <a:lstStyle/>
          <a:p>
            <a:pPr algn="just" rtl="0">
              <a:spcBef>
                <a:spcPts val="0"/>
              </a:spcBef>
              <a:spcAft>
                <a:spcPts val="0"/>
              </a:spcAft>
            </a:pPr>
            <a:r>
              <a:rPr lang="en-US" sz="2750" b="0" i="0" u="none" strike="noStrike" dirty="0">
                <a:solidFill>
                  <a:srgbClr val="000000"/>
                </a:solidFill>
                <a:effectLst/>
                <a:latin typeface="Arial" panose="020B0604020202020204" pitchFamily="34" charset="0"/>
                <a:cs typeface="Arial" panose="020B0604020202020204" pitchFamily="34" charset="0"/>
              </a:rPr>
              <a:t>Through the implementation of a novel cfDNA processing pipeline (BRcfDNA-Seq), distinct features between cancer and non-cancer samples were observed. We examined the tumor microenvironment to understand how cfDNA influences the tumor landscape, as TME interactions are crucial for cancer progression.</a:t>
            </a:r>
            <a:endParaRPr lang="en-US" sz="2750" b="0" dirty="0">
              <a:effectLst/>
              <a:latin typeface="Arial" panose="020B0604020202020204" pitchFamily="34" charset="0"/>
              <a:cs typeface="Arial" panose="020B0604020202020204" pitchFamily="34" charset="0"/>
            </a:endParaRPr>
          </a:p>
          <a:p>
            <a:pPr marL="514350" lvl="1" indent="-514350" algn="just" fontAlgn="base">
              <a:buFont typeface="+mj-lt"/>
              <a:buAutoNum type="arabicPeriod"/>
            </a:pPr>
            <a:r>
              <a:rPr lang="en-US" sz="2750" b="1" i="0" u="none" strike="noStrike" dirty="0" err="1">
                <a:solidFill>
                  <a:srgbClr val="000000"/>
                </a:solidFill>
                <a:effectLst/>
                <a:latin typeface="Arial" panose="020B0604020202020204" pitchFamily="34" charset="0"/>
                <a:cs typeface="Arial" panose="020B0604020202020204" pitchFamily="34" charset="0"/>
              </a:rPr>
              <a:t>Fragmentomic</a:t>
            </a:r>
            <a:r>
              <a:rPr lang="en-US" sz="2750" b="1" i="0" u="none" strike="noStrike" dirty="0">
                <a:solidFill>
                  <a:srgbClr val="000000"/>
                </a:solidFill>
                <a:effectLst/>
                <a:latin typeface="Arial" panose="020B0604020202020204" pitchFamily="34" charset="0"/>
                <a:cs typeface="Arial" panose="020B0604020202020204" pitchFamily="34" charset="0"/>
              </a:rPr>
              <a:t> Score</a:t>
            </a:r>
            <a:r>
              <a:rPr lang="en-US" sz="2750" b="0" i="0" u="none" strike="noStrike" dirty="0">
                <a:solidFill>
                  <a:srgbClr val="000000"/>
                </a:solidFill>
                <a:effectLst/>
                <a:latin typeface="Arial" panose="020B0604020202020204" pitchFamily="34" charset="0"/>
                <a:cs typeface="Arial" panose="020B0604020202020204" pitchFamily="34" charset="0"/>
              </a:rPr>
              <a:t> (ratio of short-to-long fragments) was lower for cancer samples across all chromosomal bins revealing a greater proportion of longer cfDNA fragments in the cancer cohort.</a:t>
            </a:r>
            <a:r>
              <a:rPr lang="en-US" sz="2750" b="0" i="0" u="none" strike="noStrike" baseline="30000" dirty="0">
                <a:solidFill>
                  <a:srgbClr val="000000"/>
                </a:solidFill>
                <a:effectLst/>
                <a:latin typeface="Arial" panose="020B0604020202020204" pitchFamily="34" charset="0"/>
                <a:cs typeface="Arial" panose="020B0604020202020204" pitchFamily="34" charset="0"/>
              </a:rPr>
              <a:t>5</a:t>
            </a:r>
            <a:r>
              <a:rPr lang="en-US" sz="2750" b="0" i="0" u="none" strike="noStrike" dirty="0">
                <a:solidFill>
                  <a:srgbClr val="000000"/>
                </a:solidFill>
                <a:effectLst/>
                <a:latin typeface="Arial" panose="020B0604020202020204" pitchFamily="34" charset="0"/>
                <a:cs typeface="Arial" panose="020B0604020202020204" pitchFamily="34" charset="0"/>
              </a:rPr>
              <a:t> This quantitative metric could serve as a viable biomarker for cancer detection in clinical settings. Differentiation between cohorts through TME-specific biomarkers indicates that cancer proliferating molecules can be classified through fragment length analysis.</a:t>
            </a:r>
          </a:p>
          <a:p>
            <a:pPr marL="514350" lvl="1" indent="-514350" algn="just" fontAlgn="base">
              <a:buFont typeface="+mj-lt"/>
              <a:buAutoNum type="arabicPeriod"/>
            </a:pPr>
            <a:r>
              <a:rPr lang="en-US" sz="2750" b="1" i="0" u="none" strike="noStrike" dirty="0">
                <a:solidFill>
                  <a:srgbClr val="000000"/>
                </a:solidFill>
                <a:effectLst/>
                <a:latin typeface="Arial" panose="020B0604020202020204" pitchFamily="34" charset="0"/>
                <a:cs typeface="Arial" panose="020B0604020202020204" pitchFamily="34" charset="0"/>
              </a:rPr>
              <a:t>G-Quadruplex</a:t>
            </a:r>
            <a:r>
              <a:rPr lang="en-US" sz="2750" b="0" i="0" u="none" strike="noStrike" dirty="0">
                <a:solidFill>
                  <a:srgbClr val="000000"/>
                </a:solidFill>
                <a:effectLst/>
                <a:latin typeface="Arial" panose="020B0604020202020204" pitchFamily="34" charset="0"/>
                <a:cs typeface="Arial" panose="020B0604020202020204" pitchFamily="34" charset="0"/>
              </a:rPr>
              <a:t> secondary structures (G4s) are associated with genomic instability and oncogenic processes.</a:t>
            </a:r>
            <a:r>
              <a:rPr lang="en-US" sz="2750" b="0" i="0" u="none" strike="noStrike" baseline="30000" dirty="0">
                <a:solidFill>
                  <a:srgbClr val="000000"/>
                </a:solidFill>
                <a:effectLst/>
                <a:latin typeface="Arial" panose="020B0604020202020204" pitchFamily="34" charset="0"/>
                <a:cs typeface="Arial" panose="020B0604020202020204" pitchFamily="34" charset="0"/>
              </a:rPr>
              <a:t>6</a:t>
            </a:r>
            <a:r>
              <a:rPr lang="en-US" sz="2750" b="0" i="0" u="none" strike="noStrike" dirty="0">
                <a:solidFill>
                  <a:srgbClr val="000000"/>
                </a:solidFill>
                <a:effectLst/>
                <a:latin typeface="Arial" panose="020B0604020202020204" pitchFamily="34" charset="0"/>
                <a:cs typeface="Arial" panose="020B0604020202020204" pitchFamily="34" charset="0"/>
              </a:rPr>
              <a:t> TME-specific analysis revealed a higher retention of G4s in cancer samples while </a:t>
            </a:r>
            <a:r>
              <a:rPr lang="en-US" sz="2750" b="0" i="0" u="none" strike="noStrike" dirty="0" err="1">
                <a:solidFill>
                  <a:srgbClr val="000000"/>
                </a:solidFill>
                <a:effectLst/>
                <a:latin typeface="Arial" panose="020B0604020202020204" pitchFamily="34" charset="0"/>
                <a:cs typeface="Arial" panose="020B0604020202020204" pitchFamily="34" charset="0"/>
              </a:rPr>
              <a:t>ScfDNA</a:t>
            </a:r>
            <a:r>
              <a:rPr lang="en-US" sz="2750" b="0" i="0" u="none" strike="noStrike" dirty="0">
                <a:solidFill>
                  <a:srgbClr val="000000"/>
                </a:solidFill>
                <a:effectLst/>
                <a:latin typeface="Arial" panose="020B0604020202020204" pitchFamily="34" charset="0"/>
                <a:cs typeface="Arial" panose="020B0604020202020204" pitchFamily="34" charset="0"/>
              </a:rPr>
              <a:t> analysis showed no significant difference.</a:t>
            </a:r>
          </a:p>
          <a:p>
            <a:pPr marL="514350" lvl="1" indent="-514350" algn="just" fontAlgn="base">
              <a:buFont typeface="+mj-lt"/>
              <a:buAutoNum type="arabicPeriod"/>
            </a:pPr>
            <a:r>
              <a:rPr lang="en-US" sz="2750" b="1" i="0" u="none" strike="noStrike" dirty="0">
                <a:solidFill>
                  <a:srgbClr val="000000"/>
                </a:solidFill>
                <a:effectLst/>
                <a:latin typeface="Arial" panose="020B0604020202020204" pitchFamily="34" charset="0"/>
                <a:cs typeface="Arial" panose="020B0604020202020204" pitchFamily="34" charset="0"/>
              </a:rPr>
              <a:t>End-Motif Profiles</a:t>
            </a:r>
            <a:r>
              <a:rPr lang="en-US" sz="2750" b="0" i="0" u="none" strike="noStrike" dirty="0">
                <a:solidFill>
                  <a:srgbClr val="000000"/>
                </a:solidFill>
                <a:effectLst/>
                <a:latin typeface="Arial" panose="020B0604020202020204" pitchFamily="34" charset="0"/>
                <a:cs typeface="Arial" panose="020B0604020202020204" pitchFamily="34" charset="0"/>
              </a:rPr>
              <a:t> are related to cellular activities of nuclease enzymes and represent distinct fragmentation signatures, such as DNAse1L3 which is known to produce Cytosine-rich end motif sequences.</a:t>
            </a:r>
            <a:r>
              <a:rPr lang="en-US" sz="2750" b="0" i="0" u="none" strike="noStrike" baseline="30000" dirty="0">
                <a:solidFill>
                  <a:srgbClr val="000000"/>
                </a:solidFill>
                <a:effectLst/>
                <a:latin typeface="Arial" panose="020B0604020202020204" pitchFamily="34" charset="0"/>
                <a:cs typeface="Arial" panose="020B0604020202020204" pitchFamily="34" charset="0"/>
              </a:rPr>
              <a:t>2,7</a:t>
            </a:r>
            <a:r>
              <a:rPr lang="en-US" sz="2750" b="0" i="0" u="none" strike="noStrike" dirty="0">
                <a:solidFill>
                  <a:srgbClr val="000000"/>
                </a:solidFill>
                <a:effectLst/>
                <a:latin typeface="Arial" panose="020B0604020202020204" pitchFamily="34" charset="0"/>
                <a:cs typeface="Arial" panose="020B0604020202020204" pitchFamily="34" charset="0"/>
              </a:rPr>
              <a:t> </a:t>
            </a:r>
            <a:r>
              <a:rPr lang="en-US" sz="2750" b="0" i="0" u="none" strike="noStrike" dirty="0" err="1">
                <a:solidFill>
                  <a:srgbClr val="000000"/>
                </a:solidFill>
                <a:effectLst/>
                <a:latin typeface="Arial" panose="020B0604020202020204" pitchFamily="34" charset="0"/>
                <a:cs typeface="Arial" panose="020B0604020202020204" pitchFamily="34" charset="0"/>
              </a:rPr>
              <a:t>ScfDNA</a:t>
            </a:r>
            <a:r>
              <a:rPr lang="en-US" sz="2750" b="0" i="0" u="none" strike="noStrike" dirty="0">
                <a:solidFill>
                  <a:srgbClr val="000000"/>
                </a:solidFill>
                <a:effectLst/>
                <a:latin typeface="Arial" panose="020B0604020202020204" pitchFamily="34" charset="0"/>
                <a:cs typeface="Arial" panose="020B0604020202020204" pitchFamily="34" charset="0"/>
              </a:rPr>
              <a:t> analysis revealed that certain C-rich motifs (CCCT, CCAT, CCAG, and CCCA) were significantly different between the two cohorts. TME-specific analysis revealed a new set of unique 4-mer end  motifs that were also C-rich.</a:t>
            </a:r>
          </a:p>
          <a:p>
            <a:pPr algn="just"/>
            <a:r>
              <a:rPr lang="en-US" sz="2750" b="0" i="0" u="none" strike="noStrike" dirty="0">
                <a:solidFill>
                  <a:srgbClr val="000000"/>
                </a:solidFill>
                <a:effectLst/>
                <a:latin typeface="Arial" panose="020B0604020202020204" pitchFamily="34" charset="0"/>
                <a:cs typeface="Arial" panose="020B0604020202020204" pitchFamily="34" charset="0"/>
              </a:rPr>
              <a:t>These findings  reveal that TME-specific analysis can guide a more intricate differentiation between non-cancer and cancer samples with potential clinical utility for existing and new molecularly targeted and immune therapies.</a:t>
            </a:r>
            <a:r>
              <a:rPr lang="en-US" sz="2750" b="0" i="0" u="none" strike="noStrike" baseline="30000" dirty="0">
                <a:solidFill>
                  <a:srgbClr val="000000"/>
                </a:solidFill>
                <a:effectLst/>
                <a:latin typeface="Arial" panose="020B0604020202020204" pitchFamily="34" charset="0"/>
                <a:cs typeface="Arial" panose="020B0604020202020204" pitchFamily="34" charset="0"/>
              </a:rPr>
              <a:t>8</a:t>
            </a:r>
            <a:r>
              <a:rPr lang="en-US" sz="2750" b="0" i="0" u="none" strike="noStrike" dirty="0">
                <a:solidFill>
                  <a:srgbClr val="000000"/>
                </a:solidFill>
                <a:effectLst/>
                <a:latin typeface="Arial" panose="020B0604020202020204" pitchFamily="34" charset="0"/>
                <a:cs typeface="Arial" panose="020B0604020202020204" pitchFamily="34" charset="0"/>
              </a:rPr>
              <a:t> </a:t>
            </a:r>
            <a:endParaRPr lang="en-US" sz="2750" dirty="0">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FD4132F2-9DA0-DED9-6946-60EC256F262A}"/>
              </a:ext>
            </a:extLst>
          </p:cNvPr>
          <p:cNvSpPr txBox="1"/>
          <p:nvPr/>
        </p:nvSpPr>
        <p:spPr>
          <a:xfrm>
            <a:off x="27464024" y="27122271"/>
            <a:ext cx="10431014" cy="1431161"/>
          </a:xfrm>
          <a:prstGeom prst="rect">
            <a:avLst/>
          </a:prstGeom>
          <a:noFill/>
        </p:spPr>
        <p:txBody>
          <a:bodyPr wrap="square" rtlCol="0">
            <a:spAutoFit/>
          </a:bodyPr>
          <a:lstStyle/>
          <a:p>
            <a:r>
              <a:rPr lang="en-US" sz="2900" baseline="30000" dirty="0"/>
              <a:t>1</a:t>
            </a:r>
            <a:r>
              <a:rPr lang="en-US" sz="2900" dirty="0"/>
              <a:t>PMC6425120, </a:t>
            </a:r>
            <a:r>
              <a:rPr lang="en-US" sz="2900" baseline="30000" dirty="0"/>
              <a:t>2</a:t>
            </a:r>
            <a:r>
              <a:rPr lang="en-US" sz="2900" dirty="0"/>
              <a:t>PMC10371094, </a:t>
            </a:r>
            <a:r>
              <a:rPr lang="en-US" sz="2900" baseline="30000" dirty="0"/>
              <a:t>3</a:t>
            </a:r>
            <a:r>
              <a:rPr lang="en-US" sz="2900" dirty="0"/>
              <a:t>PMC6082266, </a:t>
            </a:r>
            <a:r>
              <a:rPr lang="en-US" sz="2900" baseline="30000" dirty="0"/>
              <a:t>4</a:t>
            </a:r>
            <a:r>
              <a:rPr lang="en-US" sz="2900" dirty="0"/>
              <a:t>PMC7419059, </a:t>
            </a:r>
            <a:r>
              <a:rPr lang="en-US" sz="2900" baseline="30000" dirty="0"/>
              <a:t>5</a:t>
            </a:r>
            <a:r>
              <a:rPr lang="en-US" sz="2900" dirty="0"/>
              <a:t>PMC6774252, </a:t>
            </a:r>
            <a:r>
              <a:rPr lang="en-US" sz="2900" baseline="30000" dirty="0"/>
              <a:t>6</a:t>
            </a:r>
            <a:r>
              <a:rPr lang="en-US" sz="2900" dirty="0"/>
              <a:t>PMC7905668, </a:t>
            </a:r>
            <a:r>
              <a:rPr lang="en-US" sz="2900" baseline="30000" dirty="0"/>
              <a:t>7</a:t>
            </a:r>
            <a:r>
              <a:rPr lang="en-US" sz="2900" dirty="0"/>
              <a:t>PMC10151549, </a:t>
            </a:r>
            <a:r>
              <a:rPr lang="en-US" sz="2900" baseline="30000" dirty="0"/>
              <a:t>8</a:t>
            </a:r>
            <a:r>
              <a:rPr lang="en-US" sz="2900" dirty="0"/>
              <a:t>PMC10418549</a:t>
            </a:r>
            <a:endParaRPr lang="en-KR" sz="2900" dirty="0"/>
          </a:p>
        </p:txBody>
      </p:sp>
      <p:pic>
        <p:nvPicPr>
          <p:cNvPr id="37" name="Picture 36" descr="A blue and pink sound waves&#10;&#10;Description automatically generated">
            <a:extLst>
              <a:ext uri="{FF2B5EF4-FFF2-40B4-BE49-F238E27FC236}">
                <a16:creationId xmlns:a16="http://schemas.microsoft.com/office/drawing/2014/main" id="{873FA2D1-5202-A7F8-191B-6C1F7C040C9A}"/>
              </a:ext>
            </a:extLst>
          </p:cNvPr>
          <p:cNvPicPr>
            <a:picLocks noChangeAspect="1"/>
          </p:cNvPicPr>
          <p:nvPr/>
        </p:nvPicPr>
        <p:blipFill rotWithShape="1">
          <a:blip r:embed="rId8"/>
          <a:srcRect b="8556"/>
          <a:stretch/>
        </p:blipFill>
        <p:spPr>
          <a:xfrm>
            <a:off x="13433538" y="13245268"/>
            <a:ext cx="11550338" cy="4821442"/>
          </a:xfrm>
          <a:prstGeom prst="rect">
            <a:avLst/>
          </a:prstGeom>
        </p:spPr>
      </p:pic>
      <p:pic>
        <p:nvPicPr>
          <p:cNvPr id="38" name="Picture 37" descr="A blue and pink sound waves&#10;&#10;Description automatically generated">
            <a:extLst>
              <a:ext uri="{FF2B5EF4-FFF2-40B4-BE49-F238E27FC236}">
                <a16:creationId xmlns:a16="http://schemas.microsoft.com/office/drawing/2014/main" id="{48896F62-F7B5-5047-022A-8C0AD167735E}"/>
              </a:ext>
            </a:extLst>
          </p:cNvPr>
          <p:cNvPicPr>
            <a:picLocks noChangeAspect="1"/>
          </p:cNvPicPr>
          <p:nvPr/>
        </p:nvPicPr>
        <p:blipFill rotWithShape="1">
          <a:blip r:embed="rId8"/>
          <a:srcRect l="54700" t="91445" r="22677" b="-1518"/>
          <a:stretch/>
        </p:blipFill>
        <p:spPr>
          <a:xfrm>
            <a:off x="24802828" y="14762975"/>
            <a:ext cx="2373549" cy="482368"/>
          </a:xfrm>
          <a:prstGeom prst="rect">
            <a:avLst/>
          </a:prstGeom>
        </p:spPr>
      </p:pic>
      <p:pic>
        <p:nvPicPr>
          <p:cNvPr id="39" name="Picture 38" descr="A blue and pink sound waves&#10;&#10;Description automatically generated">
            <a:extLst>
              <a:ext uri="{FF2B5EF4-FFF2-40B4-BE49-F238E27FC236}">
                <a16:creationId xmlns:a16="http://schemas.microsoft.com/office/drawing/2014/main" id="{268DFF10-1D71-AE01-ED41-928E028E05CB}"/>
              </a:ext>
            </a:extLst>
          </p:cNvPr>
          <p:cNvPicPr>
            <a:picLocks noChangeAspect="1"/>
          </p:cNvPicPr>
          <p:nvPr/>
        </p:nvPicPr>
        <p:blipFill rotWithShape="1">
          <a:blip r:embed="rId8"/>
          <a:srcRect l="30691" t="91363" r="48862" b="1241"/>
          <a:stretch/>
        </p:blipFill>
        <p:spPr>
          <a:xfrm>
            <a:off x="24926290" y="14326334"/>
            <a:ext cx="2145288" cy="354169"/>
          </a:xfrm>
          <a:prstGeom prst="rect">
            <a:avLst/>
          </a:prstGeom>
        </p:spPr>
      </p:pic>
      <p:pic>
        <p:nvPicPr>
          <p:cNvPr id="43" name="Picture 42" descr="A graph of a graph&#10;&#10;Description automatically generated with medium confidence">
            <a:extLst>
              <a:ext uri="{FF2B5EF4-FFF2-40B4-BE49-F238E27FC236}">
                <a16:creationId xmlns:a16="http://schemas.microsoft.com/office/drawing/2014/main" id="{2C58E1ED-FE34-9C0F-130C-F81DD7039FA5}"/>
              </a:ext>
            </a:extLst>
          </p:cNvPr>
          <p:cNvPicPr>
            <a:picLocks noChangeAspect="1"/>
          </p:cNvPicPr>
          <p:nvPr/>
        </p:nvPicPr>
        <p:blipFill rotWithShape="1">
          <a:blip r:embed="rId9"/>
          <a:srcRect r="3588"/>
          <a:stretch/>
        </p:blipFill>
        <p:spPr>
          <a:xfrm>
            <a:off x="4708959" y="20724643"/>
            <a:ext cx="6958481" cy="4995238"/>
          </a:xfrm>
          <a:prstGeom prst="rect">
            <a:avLst/>
          </a:prstGeom>
        </p:spPr>
      </p:pic>
      <p:sp>
        <p:nvSpPr>
          <p:cNvPr id="44" name="TextBox 43">
            <a:extLst>
              <a:ext uri="{FF2B5EF4-FFF2-40B4-BE49-F238E27FC236}">
                <a16:creationId xmlns:a16="http://schemas.microsoft.com/office/drawing/2014/main" id="{2AA51E04-A954-EA30-3C85-576CC26C1679}"/>
              </a:ext>
            </a:extLst>
          </p:cNvPr>
          <p:cNvSpPr txBox="1"/>
          <p:nvPr/>
        </p:nvSpPr>
        <p:spPr>
          <a:xfrm>
            <a:off x="5643894" y="25685514"/>
            <a:ext cx="6200404" cy="1246495"/>
          </a:xfrm>
          <a:prstGeom prst="rect">
            <a:avLst/>
          </a:prstGeom>
          <a:noFill/>
        </p:spPr>
        <p:txBody>
          <a:bodyPr wrap="square" rtlCol="0">
            <a:spAutoFit/>
          </a:bodyPr>
          <a:lstStyle/>
          <a:p>
            <a:r>
              <a:rPr lang="en-US" sz="2500" b="1" dirty="0"/>
              <a:t>Figure 2. </a:t>
            </a:r>
            <a:r>
              <a:rPr lang="en-US" sz="2500" i="1" dirty="0"/>
              <a:t>Distribution of </a:t>
            </a:r>
            <a:r>
              <a:rPr lang="en-US" sz="2500" i="1" dirty="0" err="1"/>
              <a:t>ScfDNA</a:t>
            </a:r>
            <a:r>
              <a:rPr lang="en-US" sz="2500" i="1" dirty="0"/>
              <a:t> fragment length for gastric cancer (n = 10) and non-cancer (n = 10) cohorts.</a:t>
            </a:r>
          </a:p>
        </p:txBody>
      </p:sp>
      <p:pic>
        <p:nvPicPr>
          <p:cNvPr id="46" name="Picture 45" descr="A graph of red and blue bars&#10;&#10;Description automatically generated">
            <a:extLst>
              <a:ext uri="{FF2B5EF4-FFF2-40B4-BE49-F238E27FC236}">
                <a16:creationId xmlns:a16="http://schemas.microsoft.com/office/drawing/2014/main" id="{E41AC380-9B36-9EC0-E939-E83CA89E877F}"/>
              </a:ext>
            </a:extLst>
          </p:cNvPr>
          <p:cNvPicPr>
            <a:picLocks noChangeAspect="1"/>
          </p:cNvPicPr>
          <p:nvPr/>
        </p:nvPicPr>
        <p:blipFill>
          <a:blip r:embed="rId10"/>
          <a:stretch>
            <a:fillRect/>
          </a:stretch>
        </p:blipFill>
        <p:spPr>
          <a:xfrm>
            <a:off x="13116097" y="26294835"/>
            <a:ext cx="6302038" cy="3721382"/>
          </a:xfrm>
          <a:prstGeom prst="rect">
            <a:avLst/>
          </a:prstGeom>
        </p:spPr>
      </p:pic>
      <p:pic>
        <p:nvPicPr>
          <p:cNvPr id="48" name="Picture 47" descr="A graph of red and blue rectangles&#10;&#10;Description automatically generated">
            <a:extLst>
              <a:ext uri="{FF2B5EF4-FFF2-40B4-BE49-F238E27FC236}">
                <a16:creationId xmlns:a16="http://schemas.microsoft.com/office/drawing/2014/main" id="{42B744F1-760C-FEE8-B43D-41E1F4BA5C49}"/>
              </a:ext>
            </a:extLst>
          </p:cNvPr>
          <p:cNvPicPr>
            <a:picLocks noChangeAspect="1"/>
          </p:cNvPicPr>
          <p:nvPr/>
        </p:nvPicPr>
        <p:blipFill>
          <a:blip r:embed="rId11"/>
          <a:stretch>
            <a:fillRect/>
          </a:stretch>
        </p:blipFill>
        <p:spPr>
          <a:xfrm>
            <a:off x="19719852" y="26233423"/>
            <a:ext cx="7322392" cy="3768021"/>
          </a:xfrm>
          <a:prstGeom prst="rect">
            <a:avLst/>
          </a:prstGeom>
        </p:spPr>
      </p:pic>
      <p:pic>
        <p:nvPicPr>
          <p:cNvPr id="1035" name="Picture 1034" descr="A screenshot of a computer screen&#10;&#10;Description automatically generated">
            <a:extLst>
              <a:ext uri="{FF2B5EF4-FFF2-40B4-BE49-F238E27FC236}">
                <a16:creationId xmlns:a16="http://schemas.microsoft.com/office/drawing/2014/main" id="{C0596C32-723F-3062-F924-EE20433389D2}"/>
              </a:ext>
            </a:extLst>
          </p:cNvPr>
          <p:cNvPicPr>
            <a:picLocks noChangeAspect="1"/>
          </p:cNvPicPr>
          <p:nvPr/>
        </p:nvPicPr>
        <p:blipFill>
          <a:blip r:embed="rId12"/>
          <a:stretch>
            <a:fillRect/>
          </a:stretch>
        </p:blipFill>
        <p:spPr>
          <a:xfrm>
            <a:off x="12466826" y="19944790"/>
            <a:ext cx="3965288" cy="3867781"/>
          </a:xfrm>
          <a:prstGeom prst="rect">
            <a:avLst/>
          </a:prstGeom>
        </p:spPr>
      </p:pic>
      <p:pic>
        <p:nvPicPr>
          <p:cNvPr id="1039" name="Picture 1038" descr="A group of dots on a black background&#10;&#10;Description automatically generated">
            <a:extLst>
              <a:ext uri="{FF2B5EF4-FFF2-40B4-BE49-F238E27FC236}">
                <a16:creationId xmlns:a16="http://schemas.microsoft.com/office/drawing/2014/main" id="{8B5F6176-3BEA-4919-7481-8F5553BE163E}"/>
              </a:ext>
            </a:extLst>
          </p:cNvPr>
          <p:cNvPicPr>
            <a:picLocks noChangeAspect="1"/>
          </p:cNvPicPr>
          <p:nvPr/>
        </p:nvPicPr>
        <p:blipFill>
          <a:blip r:embed="rId13"/>
          <a:stretch>
            <a:fillRect/>
          </a:stretch>
        </p:blipFill>
        <p:spPr>
          <a:xfrm>
            <a:off x="15887202" y="19982520"/>
            <a:ext cx="4144310" cy="3813395"/>
          </a:xfrm>
          <a:prstGeom prst="rect">
            <a:avLst/>
          </a:prstGeom>
        </p:spPr>
      </p:pic>
      <p:pic>
        <p:nvPicPr>
          <p:cNvPr id="1041" name="Picture 1040" descr="A screenshot of a video game&#10;&#10;Description automatically generated">
            <a:extLst>
              <a:ext uri="{FF2B5EF4-FFF2-40B4-BE49-F238E27FC236}">
                <a16:creationId xmlns:a16="http://schemas.microsoft.com/office/drawing/2014/main" id="{2D2E7DFD-C663-9297-B46E-DD4871CC3811}"/>
              </a:ext>
            </a:extLst>
          </p:cNvPr>
          <p:cNvPicPr>
            <a:picLocks noChangeAspect="1"/>
          </p:cNvPicPr>
          <p:nvPr/>
        </p:nvPicPr>
        <p:blipFill>
          <a:blip r:embed="rId14"/>
          <a:stretch>
            <a:fillRect/>
          </a:stretch>
        </p:blipFill>
        <p:spPr>
          <a:xfrm>
            <a:off x="19901886" y="20139933"/>
            <a:ext cx="3846636" cy="3684517"/>
          </a:xfrm>
          <a:prstGeom prst="rect">
            <a:avLst/>
          </a:prstGeom>
        </p:spPr>
      </p:pic>
      <p:pic>
        <p:nvPicPr>
          <p:cNvPr id="1044" name="Picture 1043" descr="A screenshot of a computer screen&#10;&#10;Description automatically generated">
            <a:extLst>
              <a:ext uri="{FF2B5EF4-FFF2-40B4-BE49-F238E27FC236}">
                <a16:creationId xmlns:a16="http://schemas.microsoft.com/office/drawing/2014/main" id="{8B444E18-3BED-0A24-7C8D-3ADE29243952}"/>
              </a:ext>
            </a:extLst>
          </p:cNvPr>
          <p:cNvPicPr>
            <a:picLocks noChangeAspect="1"/>
          </p:cNvPicPr>
          <p:nvPr/>
        </p:nvPicPr>
        <p:blipFill>
          <a:blip r:embed="rId15"/>
          <a:stretch>
            <a:fillRect/>
          </a:stretch>
        </p:blipFill>
        <p:spPr>
          <a:xfrm>
            <a:off x="23247810" y="19941277"/>
            <a:ext cx="3946616" cy="3887044"/>
          </a:xfrm>
          <a:prstGeom prst="rect">
            <a:avLst/>
          </a:prstGeom>
        </p:spPr>
      </p:pic>
      <p:pic>
        <p:nvPicPr>
          <p:cNvPr id="41" name="Picture 40" descr="A blue square with white lines&#10;&#10;Description automatically generated">
            <a:extLst>
              <a:ext uri="{FF2B5EF4-FFF2-40B4-BE49-F238E27FC236}">
                <a16:creationId xmlns:a16="http://schemas.microsoft.com/office/drawing/2014/main" id="{4DD4EE40-F3C3-ECBB-3DEF-1659FB5710E6}"/>
              </a:ext>
            </a:extLst>
          </p:cNvPr>
          <p:cNvPicPr>
            <a:picLocks noChangeAspect="1"/>
          </p:cNvPicPr>
          <p:nvPr/>
        </p:nvPicPr>
        <p:blipFill>
          <a:blip r:embed="rId16"/>
          <a:stretch>
            <a:fillRect/>
          </a:stretch>
        </p:blipFill>
        <p:spPr>
          <a:xfrm>
            <a:off x="37802581" y="-89203"/>
            <a:ext cx="809240" cy="5650575"/>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Them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8069</TotalTime>
  <Words>950</Words>
  <Application>Microsoft Macintosh PowerPoint</Application>
  <PresentationFormat>Custom</PresentationFormat>
  <Paragraphs>40</Paragraphs>
  <Slides>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vt:i4>
      </vt:variant>
    </vt:vector>
  </HeadingPairs>
  <TitlesOfParts>
    <vt:vector size="5" baseType="lpstr">
      <vt:lpstr>Helvetica Neue</vt:lpstr>
      <vt:lpstr>Arial</vt:lpstr>
      <vt:lpstr>Calibri</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Lozano, Brian F.</dc:creator>
  <cp:lastModifiedBy>Louise Oh</cp:lastModifiedBy>
  <cp:revision>81</cp:revision>
  <cp:lastPrinted>2024-08-12T22:59:18Z</cp:lastPrinted>
  <dcterms:created xsi:type="dcterms:W3CDTF">2022-12-02T19:12:35Z</dcterms:created>
  <dcterms:modified xsi:type="dcterms:W3CDTF">2025-09-04T19:25:09Z</dcterms:modified>
</cp:coreProperties>
</file>